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98" r:id="rId2"/>
    <p:sldId id="300" r:id="rId3"/>
    <p:sldId id="257" r:id="rId4"/>
    <p:sldId id="260" r:id="rId5"/>
    <p:sldId id="258" r:id="rId6"/>
    <p:sldId id="294" r:id="rId7"/>
    <p:sldId id="291" r:id="rId8"/>
    <p:sldId id="295" r:id="rId9"/>
    <p:sldId id="279" r:id="rId10"/>
    <p:sldId id="261" r:id="rId11"/>
    <p:sldId id="286" r:id="rId12"/>
    <p:sldId id="287" r:id="rId13"/>
    <p:sldId id="288" r:id="rId14"/>
    <p:sldId id="296" r:id="rId15"/>
    <p:sldId id="297" r:id="rId16"/>
    <p:sldId id="289" r:id="rId17"/>
    <p:sldId id="292" r:id="rId18"/>
  </p:sldIdLst>
  <p:sldSz cx="9144000" cy="6858000" type="screen4x3"/>
  <p:notesSz cx="6888163" cy="100203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86C"/>
    <a:srgbClr val="3C4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terület!$B$17</c:f>
          <c:strCache>
            <c:ptCount val="1"/>
            <c:pt idx="0">
              <c:v>A 2024. évben teljesített 153 kívánság megoszlása lakóhely szerint</c:v>
            </c:pt>
          </c:strCache>
        </c:strRef>
      </c:tx>
      <c:layout>
        <c:manualLayout>
          <c:xMode val="edge"/>
          <c:yMode val="edge"/>
          <c:x val="9.0262014720076972E-2"/>
          <c:y val="3.8948771126397087E-2"/>
        </c:manualLayout>
      </c:layout>
      <c:overlay val="0"/>
      <c:txPr>
        <a:bodyPr/>
        <a:lstStyle/>
        <a:p>
          <a:pPr>
            <a:defRPr sz="2000"/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5.149692354029517E-2"/>
          <c:y val="0.21927115375934272"/>
          <c:w val="0.9266451529624371"/>
          <c:h val="0.5920478244887693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terület!$B$32:$V$32</c:f>
              <c:strCache>
                <c:ptCount val="21"/>
                <c:pt idx="0">
                  <c:v>Budapest</c:v>
                </c:pt>
                <c:pt idx="1">
                  <c:v>Bács-Kiskun</c:v>
                </c:pt>
                <c:pt idx="2">
                  <c:v>Baranya</c:v>
                </c:pt>
                <c:pt idx="3">
                  <c:v>Békés</c:v>
                </c:pt>
                <c:pt idx="4">
                  <c:v>BAZ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Hajdu-Bihar</c:v>
                </c:pt>
                <c:pt idx="9">
                  <c:v>Heves</c:v>
                </c:pt>
                <c:pt idx="10">
                  <c:v>Jász</c:v>
                </c:pt>
                <c:pt idx="11">
                  <c:v>Komárom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  <c:pt idx="20">
                  <c:v>Külföld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terület!$B$32:$V$32</c:f>
              <c:strCache>
                <c:ptCount val="21"/>
                <c:pt idx="0">
                  <c:v>Budapest</c:v>
                </c:pt>
                <c:pt idx="1">
                  <c:v>Bács-Kiskun</c:v>
                </c:pt>
                <c:pt idx="2">
                  <c:v>Baranya</c:v>
                </c:pt>
                <c:pt idx="3">
                  <c:v>Békés</c:v>
                </c:pt>
                <c:pt idx="4">
                  <c:v>BAZ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Hajdu-Bihar</c:v>
                </c:pt>
                <c:pt idx="9">
                  <c:v>Heves</c:v>
                </c:pt>
                <c:pt idx="10">
                  <c:v>Jász</c:v>
                </c:pt>
                <c:pt idx="11">
                  <c:v>Komárom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  <c:pt idx="20">
                  <c:v>Külföld</c:v>
                </c:pt>
              </c:strCache>
            </c:strRef>
          </c:cat>
          <c:val>
            <c:numRef>
              <c:f>terület!$B$33:$V$33</c:f>
              <c:numCache>
                <c:formatCode>General</c:formatCode>
                <c:ptCount val="21"/>
                <c:pt idx="0">
                  <c:v>10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18</c:v>
                </c:pt>
                <c:pt idx="5">
                  <c:v>5</c:v>
                </c:pt>
                <c:pt idx="6">
                  <c:v>13</c:v>
                </c:pt>
                <c:pt idx="7">
                  <c:v>12</c:v>
                </c:pt>
                <c:pt idx="8">
                  <c:v>18</c:v>
                </c:pt>
                <c:pt idx="9">
                  <c:v>3</c:v>
                </c:pt>
                <c:pt idx="10">
                  <c:v>9</c:v>
                </c:pt>
                <c:pt idx="11">
                  <c:v>3</c:v>
                </c:pt>
                <c:pt idx="12">
                  <c:v>2</c:v>
                </c:pt>
                <c:pt idx="13">
                  <c:v>13</c:v>
                </c:pt>
                <c:pt idx="14">
                  <c:v>1</c:v>
                </c:pt>
                <c:pt idx="15">
                  <c:v>11</c:v>
                </c:pt>
                <c:pt idx="16">
                  <c:v>3</c:v>
                </c:pt>
                <c:pt idx="17">
                  <c:v>3</c:v>
                </c:pt>
                <c:pt idx="18">
                  <c:v>14</c:v>
                </c:pt>
                <c:pt idx="19">
                  <c:v>5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5-403D-AB2F-A15F1F445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894464"/>
        <c:axId val="238941312"/>
      </c:barChart>
      <c:catAx>
        <c:axId val="238894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hu-HU"/>
          </a:p>
        </c:txPr>
        <c:crossAx val="238941312"/>
        <c:crosses val="autoZero"/>
        <c:auto val="1"/>
        <c:lblAlgn val="ctr"/>
        <c:lblOffset val="100"/>
        <c:noMultiLvlLbl val="0"/>
      </c:catAx>
      <c:valAx>
        <c:axId val="238941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88944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10008-5DBE-4224-AAA0-4F44DB857B37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72DA9C6E-EA6D-4DFB-9724-069FFBCB12A0}">
      <dgm:prSet phldrT="[Szöveg]"/>
      <dgm:spPr>
        <a:ln w="19050" cmpd="sng">
          <a:solidFill>
            <a:srgbClr val="0070C0"/>
          </a:solidFill>
        </a:ln>
      </dgm:spPr>
      <dgm:t>
        <a:bodyPr/>
        <a:lstStyle/>
        <a:p>
          <a:r>
            <a:rPr lang="hu-HU" b="1" dirty="0">
              <a:solidFill>
                <a:srgbClr val="1D086C"/>
              </a:solidFill>
            </a:rPr>
            <a:t>öröm</a:t>
          </a:r>
        </a:p>
      </dgm:t>
    </dgm:pt>
    <dgm:pt modelId="{F4D43C08-ED81-4175-845B-A78D19A61292}" type="parTrans" cxnId="{0C0E7799-048F-4814-805D-16684793CB3B}">
      <dgm:prSet/>
      <dgm:spPr/>
      <dgm:t>
        <a:bodyPr/>
        <a:lstStyle/>
        <a:p>
          <a:endParaRPr lang="hu-HU"/>
        </a:p>
      </dgm:t>
    </dgm:pt>
    <dgm:pt modelId="{6EF87B09-0D12-457E-8897-5BC17896CA44}" type="sibTrans" cxnId="{0C0E7799-048F-4814-805D-16684793CB3B}">
      <dgm:prSet/>
      <dgm:spPr>
        <a:ln w="19050" cmpd="sng">
          <a:solidFill>
            <a:srgbClr val="0070C0"/>
          </a:solidFill>
        </a:ln>
      </dgm:spPr>
      <dgm:t>
        <a:bodyPr/>
        <a:lstStyle/>
        <a:p>
          <a:endParaRPr lang="hu-HU"/>
        </a:p>
      </dgm:t>
    </dgm:pt>
    <dgm:pt modelId="{DA48A377-B7CE-4F18-828F-8FE8EE5E65CA}">
      <dgm:prSet phldrT="[Szöveg]"/>
      <dgm:spPr>
        <a:ln w="19050" cmpd="sng">
          <a:solidFill>
            <a:srgbClr val="0070C0"/>
          </a:solidFill>
        </a:ln>
      </dgm:spPr>
      <dgm:t>
        <a:bodyPr/>
        <a:lstStyle/>
        <a:p>
          <a:r>
            <a:rPr lang="hu-HU" b="1" dirty="0">
              <a:solidFill>
                <a:srgbClr val="1D086C"/>
              </a:solidFill>
            </a:rPr>
            <a:t>erő</a:t>
          </a:r>
        </a:p>
      </dgm:t>
    </dgm:pt>
    <dgm:pt modelId="{E7324E03-76A4-47D2-95B5-B4456F0C1E0B}" type="parTrans" cxnId="{C0050B98-1295-4B74-B3D6-3444D2678A43}">
      <dgm:prSet/>
      <dgm:spPr/>
      <dgm:t>
        <a:bodyPr/>
        <a:lstStyle/>
        <a:p>
          <a:endParaRPr lang="hu-HU"/>
        </a:p>
      </dgm:t>
    </dgm:pt>
    <dgm:pt modelId="{673F4275-E686-4CEE-BC43-4D47DA820CDB}" type="sibTrans" cxnId="{C0050B98-1295-4B74-B3D6-3444D2678A43}">
      <dgm:prSet/>
      <dgm:spPr>
        <a:ln w="19050" cmpd="sng">
          <a:solidFill>
            <a:srgbClr val="0070C0"/>
          </a:solidFill>
        </a:ln>
      </dgm:spPr>
      <dgm:t>
        <a:bodyPr/>
        <a:lstStyle/>
        <a:p>
          <a:endParaRPr lang="hu-HU"/>
        </a:p>
      </dgm:t>
    </dgm:pt>
    <dgm:pt modelId="{B3778DCC-A855-4E8D-BF19-84EEA58A0F16}">
      <dgm:prSet phldrT="[Szöveg]"/>
      <dgm:spPr>
        <a:ln w="19050" cmpd="sng">
          <a:solidFill>
            <a:srgbClr val="0070C0"/>
          </a:solidFill>
        </a:ln>
      </dgm:spPr>
      <dgm:t>
        <a:bodyPr/>
        <a:lstStyle/>
        <a:p>
          <a:r>
            <a:rPr lang="hu-HU" b="1" dirty="0">
              <a:solidFill>
                <a:srgbClr val="1D086C"/>
              </a:solidFill>
            </a:rPr>
            <a:t>gyógyulás</a:t>
          </a:r>
        </a:p>
      </dgm:t>
    </dgm:pt>
    <dgm:pt modelId="{8F753838-4AF4-4862-9690-5E57C1062CDB}" type="parTrans" cxnId="{6DFD60CB-80F9-425A-B8F7-65D942635732}">
      <dgm:prSet/>
      <dgm:spPr/>
      <dgm:t>
        <a:bodyPr/>
        <a:lstStyle/>
        <a:p>
          <a:endParaRPr lang="hu-HU"/>
        </a:p>
      </dgm:t>
    </dgm:pt>
    <dgm:pt modelId="{2D69ED0F-D1FB-4541-A606-17D746DEF6A5}" type="sibTrans" cxnId="{6DFD60CB-80F9-425A-B8F7-65D942635732}">
      <dgm:prSet/>
      <dgm:spPr/>
      <dgm:t>
        <a:bodyPr/>
        <a:lstStyle/>
        <a:p>
          <a:endParaRPr lang="hu-HU"/>
        </a:p>
      </dgm:t>
    </dgm:pt>
    <dgm:pt modelId="{DECF5E16-D76E-4C22-9D8B-50F1E88DBBF2}" type="pres">
      <dgm:prSet presAssocID="{CF310008-5DBE-4224-AAA0-4F44DB857B37}" presName="Name0" presStyleCnt="0">
        <dgm:presLayoutVars>
          <dgm:dir/>
          <dgm:resizeHandles val="exact"/>
        </dgm:presLayoutVars>
      </dgm:prSet>
      <dgm:spPr/>
    </dgm:pt>
    <dgm:pt modelId="{18FE859B-CEE6-4D78-A74B-70160955120A}" type="pres">
      <dgm:prSet presAssocID="{72DA9C6E-EA6D-4DFB-9724-069FFBCB12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25BD889-D4FB-418C-9F0E-DD0028425C2F}" type="pres">
      <dgm:prSet presAssocID="{6EF87B09-0D12-457E-8897-5BC17896CA44}" presName="sibTrans" presStyleLbl="sibTrans2D1" presStyleIdx="0" presStyleCnt="2"/>
      <dgm:spPr/>
      <dgm:t>
        <a:bodyPr/>
        <a:lstStyle/>
        <a:p>
          <a:endParaRPr lang="hu-HU"/>
        </a:p>
      </dgm:t>
    </dgm:pt>
    <dgm:pt modelId="{E7BF01F8-CCE6-42BA-A706-B20AD2477CD2}" type="pres">
      <dgm:prSet presAssocID="{6EF87B09-0D12-457E-8897-5BC17896CA44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B732C8A6-EBE1-4864-9025-C2A8A53750C1}" type="pres">
      <dgm:prSet presAssocID="{DA48A377-B7CE-4F18-828F-8FE8EE5E65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458F52-2E8C-4DE8-9B77-A03D820193C8}" type="pres">
      <dgm:prSet presAssocID="{673F4275-E686-4CEE-BC43-4D47DA820CDB}" presName="sibTrans" presStyleLbl="sibTrans2D1" presStyleIdx="1" presStyleCnt="2"/>
      <dgm:spPr/>
      <dgm:t>
        <a:bodyPr/>
        <a:lstStyle/>
        <a:p>
          <a:endParaRPr lang="hu-HU"/>
        </a:p>
      </dgm:t>
    </dgm:pt>
    <dgm:pt modelId="{460A1E75-408B-4150-812F-2C2F647C6127}" type="pres">
      <dgm:prSet presAssocID="{673F4275-E686-4CEE-BC43-4D47DA820CDB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071F4B41-F3BA-42E7-A2AA-8231D13B115D}" type="pres">
      <dgm:prSet presAssocID="{B3778DCC-A855-4E8D-BF19-84EEA58A0F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173DE75-A858-4B09-8A56-838A6AA3CFCF}" type="presOf" srcId="{B3778DCC-A855-4E8D-BF19-84EEA58A0F16}" destId="{071F4B41-F3BA-42E7-A2AA-8231D13B115D}" srcOrd="0" destOrd="0" presId="urn:microsoft.com/office/officeart/2005/8/layout/process1"/>
    <dgm:cxn modelId="{ADBC974F-1624-48C1-BF49-DD559787460C}" type="presOf" srcId="{673F4275-E686-4CEE-BC43-4D47DA820CDB}" destId="{460A1E75-408B-4150-812F-2C2F647C6127}" srcOrd="1" destOrd="0" presId="urn:microsoft.com/office/officeart/2005/8/layout/process1"/>
    <dgm:cxn modelId="{C0050B98-1295-4B74-B3D6-3444D2678A43}" srcId="{CF310008-5DBE-4224-AAA0-4F44DB857B37}" destId="{DA48A377-B7CE-4F18-828F-8FE8EE5E65CA}" srcOrd="1" destOrd="0" parTransId="{E7324E03-76A4-47D2-95B5-B4456F0C1E0B}" sibTransId="{673F4275-E686-4CEE-BC43-4D47DA820CDB}"/>
    <dgm:cxn modelId="{0C0E7799-048F-4814-805D-16684793CB3B}" srcId="{CF310008-5DBE-4224-AAA0-4F44DB857B37}" destId="{72DA9C6E-EA6D-4DFB-9724-069FFBCB12A0}" srcOrd="0" destOrd="0" parTransId="{F4D43C08-ED81-4175-845B-A78D19A61292}" sibTransId="{6EF87B09-0D12-457E-8897-5BC17896CA44}"/>
    <dgm:cxn modelId="{BB6C3148-B26E-4098-83E5-F1DCD448267D}" type="presOf" srcId="{DA48A377-B7CE-4F18-828F-8FE8EE5E65CA}" destId="{B732C8A6-EBE1-4864-9025-C2A8A53750C1}" srcOrd="0" destOrd="0" presId="urn:microsoft.com/office/officeart/2005/8/layout/process1"/>
    <dgm:cxn modelId="{F3B908BA-EE48-49B1-888D-8F121FB2C92A}" type="presOf" srcId="{673F4275-E686-4CEE-BC43-4D47DA820CDB}" destId="{55458F52-2E8C-4DE8-9B77-A03D820193C8}" srcOrd="0" destOrd="0" presId="urn:microsoft.com/office/officeart/2005/8/layout/process1"/>
    <dgm:cxn modelId="{22896CF2-E554-4486-8616-D4AAC1980198}" type="presOf" srcId="{72DA9C6E-EA6D-4DFB-9724-069FFBCB12A0}" destId="{18FE859B-CEE6-4D78-A74B-70160955120A}" srcOrd="0" destOrd="0" presId="urn:microsoft.com/office/officeart/2005/8/layout/process1"/>
    <dgm:cxn modelId="{605CB4AC-5DD6-4434-836F-2E68A359B67A}" type="presOf" srcId="{6EF87B09-0D12-457E-8897-5BC17896CA44}" destId="{125BD889-D4FB-418C-9F0E-DD0028425C2F}" srcOrd="0" destOrd="0" presId="urn:microsoft.com/office/officeart/2005/8/layout/process1"/>
    <dgm:cxn modelId="{6DFD60CB-80F9-425A-B8F7-65D942635732}" srcId="{CF310008-5DBE-4224-AAA0-4F44DB857B37}" destId="{B3778DCC-A855-4E8D-BF19-84EEA58A0F16}" srcOrd="2" destOrd="0" parTransId="{8F753838-4AF4-4862-9690-5E57C1062CDB}" sibTransId="{2D69ED0F-D1FB-4541-A606-17D746DEF6A5}"/>
    <dgm:cxn modelId="{7588BF72-6AAE-4EC8-AA36-D5747400BD3A}" type="presOf" srcId="{6EF87B09-0D12-457E-8897-5BC17896CA44}" destId="{E7BF01F8-CCE6-42BA-A706-B20AD2477CD2}" srcOrd="1" destOrd="0" presId="urn:microsoft.com/office/officeart/2005/8/layout/process1"/>
    <dgm:cxn modelId="{6D76F00C-75F2-4E38-A6B5-11646C594204}" type="presOf" srcId="{CF310008-5DBE-4224-AAA0-4F44DB857B37}" destId="{DECF5E16-D76E-4C22-9D8B-50F1E88DBBF2}" srcOrd="0" destOrd="0" presId="urn:microsoft.com/office/officeart/2005/8/layout/process1"/>
    <dgm:cxn modelId="{666D8BE0-7125-48E0-B468-E8EF534E8F4D}" type="presParOf" srcId="{DECF5E16-D76E-4C22-9D8B-50F1E88DBBF2}" destId="{18FE859B-CEE6-4D78-A74B-70160955120A}" srcOrd="0" destOrd="0" presId="urn:microsoft.com/office/officeart/2005/8/layout/process1"/>
    <dgm:cxn modelId="{639A8A2A-E3C8-47FD-AD8A-FCCDE4503894}" type="presParOf" srcId="{DECF5E16-D76E-4C22-9D8B-50F1E88DBBF2}" destId="{125BD889-D4FB-418C-9F0E-DD0028425C2F}" srcOrd="1" destOrd="0" presId="urn:microsoft.com/office/officeart/2005/8/layout/process1"/>
    <dgm:cxn modelId="{0E31B5DC-39A3-4919-8832-4F7B3B57D000}" type="presParOf" srcId="{125BD889-D4FB-418C-9F0E-DD0028425C2F}" destId="{E7BF01F8-CCE6-42BA-A706-B20AD2477CD2}" srcOrd="0" destOrd="0" presId="urn:microsoft.com/office/officeart/2005/8/layout/process1"/>
    <dgm:cxn modelId="{37237340-2925-4EFC-8D2D-6B58DB509B5D}" type="presParOf" srcId="{DECF5E16-D76E-4C22-9D8B-50F1E88DBBF2}" destId="{B732C8A6-EBE1-4864-9025-C2A8A53750C1}" srcOrd="2" destOrd="0" presId="urn:microsoft.com/office/officeart/2005/8/layout/process1"/>
    <dgm:cxn modelId="{2F03AD33-D1EE-4879-83B6-915E8F3C3B3B}" type="presParOf" srcId="{DECF5E16-D76E-4C22-9D8B-50F1E88DBBF2}" destId="{55458F52-2E8C-4DE8-9B77-A03D820193C8}" srcOrd="3" destOrd="0" presId="urn:microsoft.com/office/officeart/2005/8/layout/process1"/>
    <dgm:cxn modelId="{30657CAD-9E8A-4A27-BA0D-21F1DF3B7092}" type="presParOf" srcId="{55458F52-2E8C-4DE8-9B77-A03D820193C8}" destId="{460A1E75-408B-4150-812F-2C2F647C6127}" srcOrd="0" destOrd="0" presId="urn:microsoft.com/office/officeart/2005/8/layout/process1"/>
    <dgm:cxn modelId="{63F13E4E-5D14-405A-BD49-0765701D0C7A}" type="presParOf" srcId="{DECF5E16-D76E-4C22-9D8B-50F1E88DBBF2}" destId="{071F4B41-F3BA-42E7-A2AA-8231D13B115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BCE07-7518-4494-B916-248760BD2756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E28417-CAF0-42D1-A4AC-FBAC2C317B8B}">
      <dgm:prSet custT="1"/>
      <dgm:spPr>
        <a:xfrm>
          <a:off x="222621" y="395"/>
          <a:ext cx="2117675" cy="1270605"/>
        </a:xfrm>
        <a:prstGeom prst="rect">
          <a:avLst/>
        </a:prstGeom>
        <a:solidFill>
          <a:srgbClr val="FFFF00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hu-HU" sz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1981-ben </a:t>
          </a:r>
          <a:r>
            <a:rPr lang="hu-HU" sz="12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David </a:t>
          </a:r>
          <a:r>
            <a:rPr lang="hu-HU" sz="12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Copperfield</a:t>
          </a:r>
          <a:r>
            <a:rPr lang="hu-HU" sz="12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hu-HU" sz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Julie </a:t>
          </a:r>
          <a:r>
            <a:rPr lang="hu-HU" sz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DeJean-nel</a:t>
          </a:r>
          <a:r>
            <a:rPr lang="hu-HU" sz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, az </a:t>
          </a:r>
          <a:r>
            <a:rPr lang="hu-HU" sz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Inglewoodban</a:t>
          </a:r>
          <a:r>
            <a:rPr lang="hu-HU" sz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(CA) lévő Daniel Freeman Diagnosztikai és Rehabilitációs Központ foglalkozásterápiai  igazgatójával és terapeutáival együtt indították útjára a Project </a:t>
          </a:r>
          <a:r>
            <a:rPr lang="hu-HU" sz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Magic-et</a:t>
          </a:r>
          <a:r>
            <a:rPr lang="hu-HU" sz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n-US" sz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E51C56F2-3E1A-48D3-AA75-CE2197BAC49B}" type="parTrans" cxnId="{BCB99EDB-1D02-4414-9589-0C05CFFA5A77}">
      <dgm:prSet/>
      <dgm:spPr/>
      <dgm:t>
        <a:bodyPr/>
        <a:lstStyle/>
        <a:p>
          <a:endParaRPr lang="en-US" sz="2000"/>
        </a:p>
      </dgm:t>
    </dgm:pt>
    <dgm:pt modelId="{0B103E91-5877-470D-9DB4-1B5FEF8E41F6}" type="sibTrans" cxnId="{BCB99EDB-1D02-4414-9589-0C05CFFA5A77}">
      <dgm:prSet phldrT="1" phldr="0" custT="1"/>
      <dgm:spPr>
        <a:xfrm>
          <a:off x="2338496" y="589978"/>
          <a:ext cx="456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6756" y="45719"/>
              </a:lnTo>
            </a:path>
            <a:path>
              <a:moveTo>
                <a:pt x="269709" y="45719"/>
              </a:moveTo>
              <a:lnTo>
                <a:pt x="456465" y="45720"/>
              </a:lnTo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r>
            <a:rPr lang="en-US" sz="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31046B6B-DC7A-4490-8DD9-EBFCF7410F9A}">
      <dgm:prSet custT="1"/>
      <dgm:spPr>
        <a:xfrm>
          <a:off x="2827362" y="395"/>
          <a:ext cx="2117675" cy="12706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hu-HU" sz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Ezt</a:t>
          </a:r>
          <a:r>
            <a:rPr lang="hu-HU" sz="14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követően a </a:t>
          </a:r>
          <a:r>
            <a:rPr lang="hu-HU" sz="14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lynchburgi</a:t>
          </a:r>
          <a:r>
            <a:rPr lang="hu-HU" sz="14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Virginia Baptista Kórházban 2 éven át tovább folytatták a munkát, új alkalmazási területeket fedeztek fel.</a:t>
          </a:r>
          <a:endParaRPr lang="en-US" sz="14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27D5CC4B-DB08-4EA4-9413-EDFA91CA09A8}" type="parTrans" cxnId="{41D7E675-6C13-4D71-A93E-8766C1E954E2}">
      <dgm:prSet/>
      <dgm:spPr/>
      <dgm:t>
        <a:bodyPr/>
        <a:lstStyle/>
        <a:p>
          <a:endParaRPr lang="en-US" sz="2000"/>
        </a:p>
      </dgm:t>
    </dgm:pt>
    <dgm:pt modelId="{CC68844E-61B4-41E5-B2C3-3F69740259A0}" type="sibTrans" cxnId="{41D7E675-6C13-4D71-A93E-8766C1E954E2}">
      <dgm:prSet phldrT="2" phldr="0" custT="1"/>
      <dgm:spPr>
        <a:xfrm>
          <a:off x="4943237" y="589978"/>
          <a:ext cx="456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6756" y="45719"/>
              </a:lnTo>
            </a:path>
            <a:path>
              <a:moveTo>
                <a:pt x="269709" y="45719"/>
              </a:moveTo>
              <a:lnTo>
                <a:pt x="456465" y="45720"/>
              </a:lnTo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r>
            <a:rPr lang="en-US" sz="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D0ED7400-AC1C-49A0-865D-4522B1D4BFBD}">
      <dgm:prSet custT="1"/>
      <dgm:spPr>
        <a:xfrm>
          <a:off x="5432103" y="395"/>
          <a:ext cx="2117675" cy="1270605"/>
        </a:xfrm>
        <a:prstGeom prst="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hu-HU" sz="14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Az Amerikai Foglalkozásterapeuták Szövetsége által elismert rehabilitációs módszer lett. </a:t>
          </a:r>
          <a:endParaRPr lang="en-US" sz="14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F4B3E099-8945-4FE2-B580-DAD711AAC718}" type="parTrans" cxnId="{3693C541-28A1-4A30-8C97-917E1B13DFF4}">
      <dgm:prSet/>
      <dgm:spPr/>
      <dgm:t>
        <a:bodyPr/>
        <a:lstStyle/>
        <a:p>
          <a:endParaRPr lang="en-US" sz="2000"/>
        </a:p>
      </dgm:t>
    </dgm:pt>
    <dgm:pt modelId="{2D445FC1-2524-4ACF-83FC-3BD1C82B69B5}" type="sibTrans" cxnId="{3693C541-28A1-4A30-8C97-917E1B13DFF4}">
      <dgm:prSet phldrT="3" phldr="0" custT="1"/>
      <dgm:spPr>
        <a:xfrm>
          <a:off x="1281459" y="1269200"/>
          <a:ext cx="5209481" cy="456465"/>
        </a:xfrm>
        <a:custGeom>
          <a:avLst/>
          <a:gdLst/>
          <a:ahLst/>
          <a:cxnLst/>
          <a:rect l="0" t="0" r="0" b="0"/>
          <a:pathLst>
            <a:path>
              <a:moveTo>
                <a:pt x="5209481" y="0"/>
              </a:moveTo>
              <a:lnTo>
                <a:pt x="5209481" y="245332"/>
              </a:lnTo>
              <a:lnTo>
                <a:pt x="0" y="245332"/>
              </a:lnTo>
              <a:lnTo>
                <a:pt x="0" y="456465"/>
              </a:lnTo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r>
            <a:rPr lang="en-US" sz="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</a:t>
          </a:r>
        </a:p>
      </dgm:t>
    </dgm:pt>
    <dgm:pt modelId="{64E5B5B9-05F5-4FAC-A48A-B58C1EB1F614}">
      <dgm:prSet custT="1"/>
      <dgm:spPr>
        <a:xfrm>
          <a:off x="222621" y="1758066"/>
          <a:ext cx="2117675" cy="127060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hu-HU" sz="14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1984 óta Amerikában országos szinten, számos kórházban alkalmazzák.</a:t>
          </a:r>
          <a:endParaRPr lang="en-US" sz="14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DA56C18-8D5B-4E7A-BAAA-9A53495BF8C8}" type="parTrans" cxnId="{90C7F937-9410-4A9E-A9A5-4DED9CF35DCD}">
      <dgm:prSet/>
      <dgm:spPr/>
      <dgm:t>
        <a:bodyPr/>
        <a:lstStyle/>
        <a:p>
          <a:endParaRPr lang="en-US" sz="2000"/>
        </a:p>
      </dgm:t>
    </dgm:pt>
    <dgm:pt modelId="{818535FD-9033-4C26-B151-CF37D2B8A063}" type="sibTrans" cxnId="{90C7F937-9410-4A9E-A9A5-4DED9CF35DCD}">
      <dgm:prSet phldrT="4" phldr="0" custT="1"/>
      <dgm:spPr>
        <a:xfrm>
          <a:off x="2338496" y="2347648"/>
          <a:ext cx="456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6756" y="45719"/>
              </a:lnTo>
            </a:path>
            <a:path>
              <a:moveTo>
                <a:pt x="269709" y="45719"/>
              </a:moveTo>
              <a:lnTo>
                <a:pt x="456465" y="45720"/>
              </a:lnTo>
            </a:path>
          </a:pathLst>
        </a:cu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pPr>
            <a:buNone/>
          </a:pPr>
          <a:r>
            <a:rPr lang="en-US" sz="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</a:t>
          </a:r>
        </a:p>
      </dgm:t>
    </dgm:pt>
    <dgm:pt modelId="{F4A22C5E-0F79-47C6-A63E-418E2EE91D09}">
      <dgm:prSet custT="1"/>
      <dgm:spPr>
        <a:xfrm>
          <a:off x="2827362" y="1758066"/>
          <a:ext cx="2117675" cy="1270605"/>
        </a:xfrm>
        <a:prstGeom prst="rect">
          <a:avLst/>
        </a:prstGeom>
        <a:solidFill>
          <a:srgbClr val="92D050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hu-HU" sz="14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2019-ben Magyarországon David </a:t>
          </a:r>
          <a:r>
            <a:rPr lang="hu-HU" sz="14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Copperfield</a:t>
          </a:r>
          <a:r>
            <a:rPr lang="hu-HU" sz="14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szerződéses engedélyével a </a:t>
          </a:r>
          <a:r>
            <a:rPr lang="hu-HU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Csodalámpa Alapítvány </a:t>
          </a:r>
          <a:r>
            <a:rPr lang="hu-HU" sz="14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kezdte el alkalmazni beteg gyermekek </a:t>
          </a:r>
          <a:r>
            <a:rPr lang="hu-HU" sz="14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rehabilitására</a:t>
          </a:r>
          <a:r>
            <a:rPr lang="hu-HU" sz="14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több magyarországi kórházban</a:t>
          </a:r>
          <a:endParaRPr lang="en-US" sz="14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48917F58-0DF1-42CA-8533-3F31BD4A2F1D}" type="parTrans" cxnId="{78360078-9989-4F1A-9B91-09CEF0FD0FFD}">
      <dgm:prSet/>
      <dgm:spPr/>
      <dgm:t>
        <a:bodyPr/>
        <a:lstStyle/>
        <a:p>
          <a:endParaRPr lang="en-US" sz="2000"/>
        </a:p>
      </dgm:t>
    </dgm:pt>
    <dgm:pt modelId="{DC703AFC-C4E9-4271-BB95-23A73C072A22}" type="sibTrans" cxnId="{78360078-9989-4F1A-9B91-09CEF0FD0FFD}">
      <dgm:prSet phldrT="5" phldr="0"/>
      <dgm:spPr/>
      <dgm:t>
        <a:bodyPr/>
        <a:lstStyle/>
        <a:p>
          <a:endParaRPr lang="hu-HU" sz="2000"/>
        </a:p>
      </dgm:t>
    </dgm:pt>
    <dgm:pt modelId="{13729354-265D-47FA-9C2B-C146A012D002}" type="pres">
      <dgm:prSet presAssocID="{9F5BCE07-7518-4494-B916-248760BD27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CD0DE0B-63FF-4E27-987E-1C83E2BD874A}" type="pres">
      <dgm:prSet presAssocID="{53E28417-CAF0-42D1-A4AC-FBAC2C317B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C667A7-767B-4EBD-A6DC-3A529F3F1F08}" type="pres">
      <dgm:prSet presAssocID="{0B103E91-5877-470D-9DB4-1B5FEF8E41F6}" presName="sibTrans" presStyleLbl="sibTrans1D1" presStyleIdx="0" presStyleCnt="4"/>
      <dgm:spPr/>
      <dgm:t>
        <a:bodyPr/>
        <a:lstStyle/>
        <a:p>
          <a:endParaRPr lang="hu-HU"/>
        </a:p>
      </dgm:t>
    </dgm:pt>
    <dgm:pt modelId="{78953C82-6D5C-4C0E-A8C3-6E8C77268E54}" type="pres">
      <dgm:prSet presAssocID="{0B103E91-5877-470D-9DB4-1B5FEF8E41F6}" presName="connectorText" presStyleLbl="sibTrans1D1" presStyleIdx="0" presStyleCnt="4"/>
      <dgm:spPr/>
      <dgm:t>
        <a:bodyPr/>
        <a:lstStyle/>
        <a:p>
          <a:endParaRPr lang="hu-HU"/>
        </a:p>
      </dgm:t>
    </dgm:pt>
    <dgm:pt modelId="{533314B7-ECCF-4DD3-A3AA-606729EBC0E6}" type="pres">
      <dgm:prSet presAssocID="{31046B6B-DC7A-4490-8DD9-EBFCF7410F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518812-426C-40C2-9E7A-AD42E73FD024}" type="pres">
      <dgm:prSet presAssocID="{CC68844E-61B4-41E5-B2C3-3F69740259A0}" presName="sibTrans" presStyleLbl="sibTrans1D1" presStyleIdx="1" presStyleCnt="4"/>
      <dgm:spPr/>
      <dgm:t>
        <a:bodyPr/>
        <a:lstStyle/>
        <a:p>
          <a:endParaRPr lang="hu-HU"/>
        </a:p>
      </dgm:t>
    </dgm:pt>
    <dgm:pt modelId="{6FF58BEC-2205-4711-8189-5F9FB4E91AFC}" type="pres">
      <dgm:prSet presAssocID="{CC68844E-61B4-41E5-B2C3-3F69740259A0}" presName="connectorText" presStyleLbl="sibTrans1D1" presStyleIdx="1" presStyleCnt="4"/>
      <dgm:spPr/>
      <dgm:t>
        <a:bodyPr/>
        <a:lstStyle/>
        <a:p>
          <a:endParaRPr lang="hu-HU"/>
        </a:p>
      </dgm:t>
    </dgm:pt>
    <dgm:pt modelId="{37A4BD7F-7B7A-4CE0-9611-77BF580888BD}" type="pres">
      <dgm:prSet presAssocID="{D0ED7400-AC1C-49A0-865D-4522B1D4BF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957A50-FD30-43BD-A6A8-5FF603FBBB48}" type="pres">
      <dgm:prSet presAssocID="{2D445FC1-2524-4ACF-83FC-3BD1C82B69B5}" presName="sibTrans" presStyleLbl="sibTrans1D1" presStyleIdx="2" presStyleCnt="4"/>
      <dgm:spPr/>
      <dgm:t>
        <a:bodyPr/>
        <a:lstStyle/>
        <a:p>
          <a:endParaRPr lang="hu-HU"/>
        </a:p>
      </dgm:t>
    </dgm:pt>
    <dgm:pt modelId="{36B1E3EA-83A3-43BC-95EB-057D31DBFDA9}" type="pres">
      <dgm:prSet presAssocID="{2D445FC1-2524-4ACF-83FC-3BD1C82B69B5}" presName="connectorText" presStyleLbl="sibTrans1D1" presStyleIdx="2" presStyleCnt="4"/>
      <dgm:spPr/>
      <dgm:t>
        <a:bodyPr/>
        <a:lstStyle/>
        <a:p>
          <a:endParaRPr lang="hu-HU"/>
        </a:p>
      </dgm:t>
    </dgm:pt>
    <dgm:pt modelId="{E64439AF-136A-4AD8-A0B5-75957C38A8A4}" type="pres">
      <dgm:prSet presAssocID="{64E5B5B9-05F5-4FAC-A48A-B58C1EB1F6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22F636-A947-45BC-B16B-8F73105DE5A9}" type="pres">
      <dgm:prSet presAssocID="{818535FD-9033-4C26-B151-CF37D2B8A063}" presName="sibTrans" presStyleLbl="sibTrans1D1" presStyleIdx="3" presStyleCnt="4"/>
      <dgm:spPr/>
      <dgm:t>
        <a:bodyPr/>
        <a:lstStyle/>
        <a:p>
          <a:endParaRPr lang="hu-HU"/>
        </a:p>
      </dgm:t>
    </dgm:pt>
    <dgm:pt modelId="{0F1A69A9-A0CE-4010-9EAC-E854281760D5}" type="pres">
      <dgm:prSet presAssocID="{818535FD-9033-4C26-B151-CF37D2B8A063}" presName="connectorText" presStyleLbl="sibTrans1D1" presStyleIdx="3" presStyleCnt="4"/>
      <dgm:spPr/>
      <dgm:t>
        <a:bodyPr/>
        <a:lstStyle/>
        <a:p>
          <a:endParaRPr lang="hu-HU"/>
        </a:p>
      </dgm:t>
    </dgm:pt>
    <dgm:pt modelId="{4D0A3B30-5153-45F3-B40D-D3D09ABDBDAA}" type="pres">
      <dgm:prSet presAssocID="{F4A22C5E-0F79-47C6-A63E-418E2EE91D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5D3BFA6-41A7-418C-98C3-CC5DA6ECAEAE}" type="presOf" srcId="{53E28417-CAF0-42D1-A4AC-FBAC2C317B8B}" destId="{CCD0DE0B-63FF-4E27-987E-1C83E2BD874A}" srcOrd="0" destOrd="0" presId="urn:microsoft.com/office/officeart/2005/8/layout/bProcess3"/>
    <dgm:cxn modelId="{B873BFE9-A08B-4B04-B7D1-795768FDCC16}" type="presOf" srcId="{CC68844E-61B4-41E5-B2C3-3F69740259A0}" destId="{6FF58BEC-2205-4711-8189-5F9FB4E91AFC}" srcOrd="1" destOrd="0" presId="urn:microsoft.com/office/officeart/2005/8/layout/bProcess3"/>
    <dgm:cxn modelId="{2EE82FBD-9EE2-4341-9624-4823DBBEFAE4}" type="presOf" srcId="{9F5BCE07-7518-4494-B916-248760BD2756}" destId="{13729354-265D-47FA-9C2B-C146A012D002}" srcOrd="0" destOrd="0" presId="urn:microsoft.com/office/officeart/2005/8/layout/bProcess3"/>
    <dgm:cxn modelId="{3D118D46-D9AD-426C-9B3C-FAF1BE39DE28}" type="presOf" srcId="{31046B6B-DC7A-4490-8DD9-EBFCF7410F9A}" destId="{533314B7-ECCF-4DD3-A3AA-606729EBC0E6}" srcOrd="0" destOrd="0" presId="urn:microsoft.com/office/officeart/2005/8/layout/bProcess3"/>
    <dgm:cxn modelId="{5D3B1FC5-8508-4E9E-9C16-4AE29B1E7209}" type="presOf" srcId="{D0ED7400-AC1C-49A0-865D-4522B1D4BFBD}" destId="{37A4BD7F-7B7A-4CE0-9611-77BF580888BD}" srcOrd="0" destOrd="0" presId="urn:microsoft.com/office/officeart/2005/8/layout/bProcess3"/>
    <dgm:cxn modelId="{90C7F937-9410-4A9E-A9A5-4DED9CF35DCD}" srcId="{9F5BCE07-7518-4494-B916-248760BD2756}" destId="{64E5B5B9-05F5-4FAC-A48A-B58C1EB1F614}" srcOrd="3" destOrd="0" parTransId="{8DA56C18-8D5B-4E7A-BAAA-9A53495BF8C8}" sibTransId="{818535FD-9033-4C26-B151-CF37D2B8A063}"/>
    <dgm:cxn modelId="{78360078-9989-4F1A-9B91-09CEF0FD0FFD}" srcId="{9F5BCE07-7518-4494-B916-248760BD2756}" destId="{F4A22C5E-0F79-47C6-A63E-418E2EE91D09}" srcOrd="4" destOrd="0" parTransId="{48917F58-0DF1-42CA-8533-3F31BD4A2F1D}" sibTransId="{DC703AFC-C4E9-4271-BB95-23A73C072A22}"/>
    <dgm:cxn modelId="{1F6069E2-A645-4EEC-829A-2A5B5F79C4A5}" type="presOf" srcId="{F4A22C5E-0F79-47C6-A63E-418E2EE91D09}" destId="{4D0A3B30-5153-45F3-B40D-D3D09ABDBDAA}" srcOrd="0" destOrd="0" presId="urn:microsoft.com/office/officeart/2005/8/layout/bProcess3"/>
    <dgm:cxn modelId="{FA627DCD-0BE5-4369-A8A7-D4D5328136FE}" type="presOf" srcId="{2D445FC1-2524-4ACF-83FC-3BD1C82B69B5}" destId="{36B1E3EA-83A3-43BC-95EB-057D31DBFDA9}" srcOrd="1" destOrd="0" presId="urn:microsoft.com/office/officeart/2005/8/layout/bProcess3"/>
    <dgm:cxn modelId="{970E14E6-D432-4CCF-9F1F-D039418B2A6A}" type="presOf" srcId="{0B103E91-5877-470D-9DB4-1B5FEF8E41F6}" destId="{78953C82-6D5C-4C0E-A8C3-6E8C77268E54}" srcOrd="1" destOrd="0" presId="urn:microsoft.com/office/officeart/2005/8/layout/bProcess3"/>
    <dgm:cxn modelId="{4BF9B47D-C7BA-42C1-90E1-F2B1A694FAE0}" type="presOf" srcId="{818535FD-9033-4C26-B151-CF37D2B8A063}" destId="{6B22F636-A947-45BC-B16B-8F73105DE5A9}" srcOrd="0" destOrd="0" presId="urn:microsoft.com/office/officeart/2005/8/layout/bProcess3"/>
    <dgm:cxn modelId="{E01D393B-5E72-40EC-9848-FDA64016E48E}" type="presOf" srcId="{2D445FC1-2524-4ACF-83FC-3BD1C82B69B5}" destId="{3A957A50-FD30-43BD-A6A8-5FF603FBBB48}" srcOrd="0" destOrd="0" presId="urn:microsoft.com/office/officeart/2005/8/layout/bProcess3"/>
    <dgm:cxn modelId="{3E9081A9-160E-4F1E-BF67-26B499E75F92}" type="presOf" srcId="{64E5B5B9-05F5-4FAC-A48A-B58C1EB1F614}" destId="{E64439AF-136A-4AD8-A0B5-75957C38A8A4}" srcOrd="0" destOrd="0" presId="urn:microsoft.com/office/officeart/2005/8/layout/bProcess3"/>
    <dgm:cxn modelId="{2F2A1BFE-1D93-4C71-8F9E-A7174FD6327B}" type="presOf" srcId="{CC68844E-61B4-41E5-B2C3-3F69740259A0}" destId="{58518812-426C-40C2-9E7A-AD42E73FD024}" srcOrd="0" destOrd="0" presId="urn:microsoft.com/office/officeart/2005/8/layout/bProcess3"/>
    <dgm:cxn modelId="{2D78D480-CC0F-463F-9ED1-50865F5E8C91}" type="presOf" srcId="{818535FD-9033-4C26-B151-CF37D2B8A063}" destId="{0F1A69A9-A0CE-4010-9EAC-E854281760D5}" srcOrd="1" destOrd="0" presId="urn:microsoft.com/office/officeart/2005/8/layout/bProcess3"/>
    <dgm:cxn modelId="{1531E379-7567-454C-998A-B93D569038D4}" type="presOf" srcId="{0B103E91-5877-470D-9DB4-1B5FEF8E41F6}" destId="{EDC667A7-767B-4EBD-A6DC-3A529F3F1F08}" srcOrd="0" destOrd="0" presId="urn:microsoft.com/office/officeart/2005/8/layout/bProcess3"/>
    <dgm:cxn modelId="{41D7E675-6C13-4D71-A93E-8766C1E954E2}" srcId="{9F5BCE07-7518-4494-B916-248760BD2756}" destId="{31046B6B-DC7A-4490-8DD9-EBFCF7410F9A}" srcOrd="1" destOrd="0" parTransId="{27D5CC4B-DB08-4EA4-9413-EDFA91CA09A8}" sibTransId="{CC68844E-61B4-41E5-B2C3-3F69740259A0}"/>
    <dgm:cxn modelId="{3693C541-28A1-4A30-8C97-917E1B13DFF4}" srcId="{9F5BCE07-7518-4494-B916-248760BD2756}" destId="{D0ED7400-AC1C-49A0-865D-4522B1D4BFBD}" srcOrd="2" destOrd="0" parTransId="{F4B3E099-8945-4FE2-B580-DAD711AAC718}" sibTransId="{2D445FC1-2524-4ACF-83FC-3BD1C82B69B5}"/>
    <dgm:cxn modelId="{BCB99EDB-1D02-4414-9589-0C05CFFA5A77}" srcId="{9F5BCE07-7518-4494-B916-248760BD2756}" destId="{53E28417-CAF0-42D1-A4AC-FBAC2C317B8B}" srcOrd="0" destOrd="0" parTransId="{E51C56F2-3E1A-48D3-AA75-CE2197BAC49B}" sibTransId="{0B103E91-5877-470D-9DB4-1B5FEF8E41F6}"/>
    <dgm:cxn modelId="{196C110F-4E89-4E61-AAC3-09F9C21B3F3D}" type="presParOf" srcId="{13729354-265D-47FA-9C2B-C146A012D002}" destId="{CCD0DE0B-63FF-4E27-987E-1C83E2BD874A}" srcOrd="0" destOrd="0" presId="urn:microsoft.com/office/officeart/2005/8/layout/bProcess3"/>
    <dgm:cxn modelId="{11406594-19A0-44B3-B20B-6D304CD7866F}" type="presParOf" srcId="{13729354-265D-47FA-9C2B-C146A012D002}" destId="{EDC667A7-767B-4EBD-A6DC-3A529F3F1F08}" srcOrd="1" destOrd="0" presId="urn:microsoft.com/office/officeart/2005/8/layout/bProcess3"/>
    <dgm:cxn modelId="{62E64CE1-1858-4D4F-864B-D58006B368D6}" type="presParOf" srcId="{EDC667A7-767B-4EBD-A6DC-3A529F3F1F08}" destId="{78953C82-6D5C-4C0E-A8C3-6E8C77268E54}" srcOrd="0" destOrd="0" presId="urn:microsoft.com/office/officeart/2005/8/layout/bProcess3"/>
    <dgm:cxn modelId="{641E1756-881F-4DA5-9263-FEB3B1DE867E}" type="presParOf" srcId="{13729354-265D-47FA-9C2B-C146A012D002}" destId="{533314B7-ECCF-4DD3-A3AA-606729EBC0E6}" srcOrd="2" destOrd="0" presId="urn:microsoft.com/office/officeart/2005/8/layout/bProcess3"/>
    <dgm:cxn modelId="{E4AD70C3-A4B1-41E5-9FDF-6D35682CD1DB}" type="presParOf" srcId="{13729354-265D-47FA-9C2B-C146A012D002}" destId="{58518812-426C-40C2-9E7A-AD42E73FD024}" srcOrd="3" destOrd="0" presId="urn:microsoft.com/office/officeart/2005/8/layout/bProcess3"/>
    <dgm:cxn modelId="{1754E297-EA08-405A-A1FD-12B6F31DF49C}" type="presParOf" srcId="{58518812-426C-40C2-9E7A-AD42E73FD024}" destId="{6FF58BEC-2205-4711-8189-5F9FB4E91AFC}" srcOrd="0" destOrd="0" presId="urn:microsoft.com/office/officeart/2005/8/layout/bProcess3"/>
    <dgm:cxn modelId="{AB8D2637-07E3-4673-816D-3C18822F76CB}" type="presParOf" srcId="{13729354-265D-47FA-9C2B-C146A012D002}" destId="{37A4BD7F-7B7A-4CE0-9611-77BF580888BD}" srcOrd="4" destOrd="0" presId="urn:microsoft.com/office/officeart/2005/8/layout/bProcess3"/>
    <dgm:cxn modelId="{0C6AFC15-7589-4B15-99B9-7448462A8B70}" type="presParOf" srcId="{13729354-265D-47FA-9C2B-C146A012D002}" destId="{3A957A50-FD30-43BD-A6A8-5FF603FBBB48}" srcOrd="5" destOrd="0" presId="urn:microsoft.com/office/officeart/2005/8/layout/bProcess3"/>
    <dgm:cxn modelId="{BC744EC6-CC85-4D5B-8D58-4F546096AE68}" type="presParOf" srcId="{3A957A50-FD30-43BD-A6A8-5FF603FBBB48}" destId="{36B1E3EA-83A3-43BC-95EB-057D31DBFDA9}" srcOrd="0" destOrd="0" presId="urn:microsoft.com/office/officeart/2005/8/layout/bProcess3"/>
    <dgm:cxn modelId="{29A227A7-5B7C-4317-8721-1D9336D6A40A}" type="presParOf" srcId="{13729354-265D-47FA-9C2B-C146A012D002}" destId="{E64439AF-136A-4AD8-A0B5-75957C38A8A4}" srcOrd="6" destOrd="0" presId="urn:microsoft.com/office/officeart/2005/8/layout/bProcess3"/>
    <dgm:cxn modelId="{54B2A6CE-1738-434C-9881-38D708004E69}" type="presParOf" srcId="{13729354-265D-47FA-9C2B-C146A012D002}" destId="{6B22F636-A947-45BC-B16B-8F73105DE5A9}" srcOrd="7" destOrd="0" presId="urn:microsoft.com/office/officeart/2005/8/layout/bProcess3"/>
    <dgm:cxn modelId="{B065242C-1A5A-493E-95E8-5CBD4837309C}" type="presParOf" srcId="{6B22F636-A947-45BC-B16B-8F73105DE5A9}" destId="{0F1A69A9-A0CE-4010-9EAC-E854281760D5}" srcOrd="0" destOrd="0" presId="urn:microsoft.com/office/officeart/2005/8/layout/bProcess3"/>
    <dgm:cxn modelId="{6E661B4C-5B6B-4D74-8B2C-9AC2ECA1B99E}" type="presParOf" srcId="{13729354-265D-47FA-9C2B-C146A012D002}" destId="{4D0A3B30-5153-45F3-B40D-D3D09ABDBDA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E859B-CEE6-4D78-A74B-70160955120A}">
      <dsp:nvSpPr>
        <dsp:cNvPr id="0" name=""/>
        <dsp:cNvSpPr/>
      </dsp:nvSpPr>
      <dsp:spPr>
        <a:xfrm>
          <a:off x="5357" y="369986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19050" cmpd="sng"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>
              <a:solidFill>
                <a:srgbClr val="1D086C"/>
              </a:solidFill>
            </a:rPr>
            <a:t>öröm</a:t>
          </a:r>
        </a:p>
      </dsp:txBody>
      <dsp:txXfrm>
        <a:off x="33499" y="398128"/>
        <a:ext cx="1545106" cy="904550"/>
      </dsp:txXfrm>
    </dsp:sp>
    <dsp:sp modelId="{125BD889-D4FB-418C-9F0E-DD0028425C2F}">
      <dsp:nvSpPr>
        <dsp:cNvPr id="0" name=""/>
        <dsp:cNvSpPr/>
      </dsp:nvSpPr>
      <dsp:spPr>
        <a:xfrm>
          <a:off x="1766887" y="651831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19050" cmpd="sng">
          <a:solidFill>
            <a:srgbClr val="0070C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00" kern="1200"/>
        </a:p>
      </dsp:txBody>
      <dsp:txXfrm>
        <a:off x="1766887" y="731260"/>
        <a:ext cx="237646" cy="238286"/>
      </dsp:txXfrm>
    </dsp:sp>
    <dsp:sp modelId="{B732C8A6-EBE1-4864-9025-C2A8A53750C1}">
      <dsp:nvSpPr>
        <dsp:cNvPr id="0" name=""/>
        <dsp:cNvSpPr/>
      </dsp:nvSpPr>
      <dsp:spPr>
        <a:xfrm>
          <a:off x="2247304" y="369986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19050" cmpd="sng"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>
              <a:solidFill>
                <a:srgbClr val="1D086C"/>
              </a:solidFill>
            </a:rPr>
            <a:t>erő</a:t>
          </a:r>
        </a:p>
      </dsp:txBody>
      <dsp:txXfrm>
        <a:off x="2275446" y="398128"/>
        <a:ext cx="1545106" cy="904550"/>
      </dsp:txXfrm>
    </dsp:sp>
    <dsp:sp modelId="{55458F52-2E8C-4DE8-9B77-A03D820193C8}">
      <dsp:nvSpPr>
        <dsp:cNvPr id="0" name=""/>
        <dsp:cNvSpPr/>
      </dsp:nvSpPr>
      <dsp:spPr>
        <a:xfrm>
          <a:off x="4008834" y="651831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19050" cmpd="sng">
          <a:solidFill>
            <a:srgbClr val="0070C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700" kern="1200"/>
        </a:p>
      </dsp:txBody>
      <dsp:txXfrm>
        <a:off x="4008834" y="731260"/>
        <a:ext cx="237646" cy="238286"/>
      </dsp:txXfrm>
    </dsp:sp>
    <dsp:sp modelId="{071F4B41-F3BA-42E7-A2AA-8231D13B115D}">
      <dsp:nvSpPr>
        <dsp:cNvPr id="0" name=""/>
        <dsp:cNvSpPr/>
      </dsp:nvSpPr>
      <dsp:spPr>
        <a:xfrm>
          <a:off x="4489251" y="369986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19050" cmpd="sng"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>
              <a:solidFill>
                <a:srgbClr val="1D086C"/>
              </a:solidFill>
            </a:rPr>
            <a:t>gyógyulás</a:t>
          </a:r>
        </a:p>
      </dsp:txBody>
      <dsp:txXfrm>
        <a:off x="4517393" y="398128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667A7-767B-4EBD-A6DC-3A529F3F1F08}">
      <dsp:nvSpPr>
        <dsp:cNvPr id="0" name=""/>
        <dsp:cNvSpPr/>
      </dsp:nvSpPr>
      <dsp:spPr>
        <a:xfrm>
          <a:off x="2461455" y="1276716"/>
          <a:ext cx="5334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6756" y="45719"/>
              </a:lnTo>
            </a:path>
            <a:path>
              <a:moveTo>
                <a:pt x="269709" y="45719"/>
              </a:moveTo>
              <a:lnTo>
                <a:pt x="456465" y="45720"/>
              </a:lnTo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2714100" y="1153042"/>
        <a:ext cx="0" cy="0"/>
      </dsp:txXfrm>
    </dsp:sp>
    <dsp:sp modelId="{CCD0DE0B-63FF-4E27-987E-1C83E2BD874A}">
      <dsp:nvSpPr>
        <dsp:cNvPr id="0" name=""/>
        <dsp:cNvSpPr/>
      </dsp:nvSpPr>
      <dsp:spPr>
        <a:xfrm>
          <a:off x="10669" y="586660"/>
          <a:ext cx="2452586" cy="1471551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1981-ben </a:t>
          </a:r>
          <a:r>
            <a:rPr lang="hu-H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David </a:t>
          </a:r>
          <a:r>
            <a:rPr lang="hu-HU" sz="12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Copperfield</a:t>
          </a:r>
          <a:r>
            <a:rPr lang="hu-H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hu-HU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Julie </a:t>
          </a:r>
          <a:r>
            <a:rPr lang="hu-HU" sz="1200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DeJean-nel</a:t>
          </a:r>
          <a:r>
            <a:rPr lang="hu-HU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, az </a:t>
          </a:r>
          <a:r>
            <a:rPr lang="hu-HU" sz="1200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Inglewoodban</a:t>
          </a:r>
          <a:r>
            <a:rPr lang="hu-HU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(CA) lévő Daniel Freeman Diagnosztikai és Rehabilitációs Központ foglalkozásterápiai  igazgatójával és terapeutáival együtt indították útjára a Project </a:t>
          </a:r>
          <a:r>
            <a:rPr lang="hu-HU" sz="1200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Magic-et</a:t>
          </a:r>
          <a:r>
            <a:rPr lang="hu-HU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n-US" sz="12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10669" y="586660"/>
        <a:ext cx="2452586" cy="1471551"/>
      </dsp:txXfrm>
    </dsp:sp>
    <dsp:sp modelId="{58518812-426C-40C2-9E7A-AD42E73FD024}">
      <dsp:nvSpPr>
        <dsp:cNvPr id="0" name=""/>
        <dsp:cNvSpPr/>
      </dsp:nvSpPr>
      <dsp:spPr>
        <a:xfrm>
          <a:off x="5478137" y="1276716"/>
          <a:ext cx="5334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6756" y="45719"/>
              </a:lnTo>
            </a:path>
            <a:path>
              <a:moveTo>
                <a:pt x="269709" y="45719"/>
              </a:moveTo>
              <a:lnTo>
                <a:pt x="456465" y="45720"/>
              </a:lnTo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5730782" y="1153042"/>
        <a:ext cx="0" cy="0"/>
      </dsp:txXfrm>
    </dsp:sp>
    <dsp:sp modelId="{533314B7-ECCF-4DD3-A3AA-606729EBC0E6}">
      <dsp:nvSpPr>
        <dsp:cNvPr id="0" name=""/>
        <dsp:cNvSpPr/>
      </dsp:nvSpPr>
      <dsp:spPr>
        <a:xfrm>
          <a:off x="3027350" y="586660"/>
          <a:ext cx="2452586" cy="147155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Ezt</a:t>
          </a:r>
          <a:r>
            <a:rPr lang="hu-H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követően a </a:t>
          </a:r>
          <a:r>
            <a:rPr lang="hu-HU" sz="1400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lynchburgi</a:t>
          </a:r>
          <a:r>
            <a:rPr lang="hu-H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Virginia Baptista Kórházban 2 éven át tovább folytatták a munkát, új alkalmazási területeket fedeztek fel.</a:t>
          </a:r>
          <a:endParaRPr lang="en-US" sz="1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027350" y="586660"/>
        <a:ext cx="2452586" cy="1471551"/>
      </dsp:txXfrm>
    </dsp:sp>
    <dsp:sp modelId="{3A957A50-FD30-43BD-A6A8-5FF603FBBB48}">
      <dsp:nvSpPr>
        <dsp:cNvPr id="0" name=""/>
        <dsp:cNvSpPr/>
      </dsp:nvSpPr>
      <dsp:spPr>
        <a:xfrm>
          <a:off x="1236962" y="2056412"/>
          <a:ext cx="6033362" cy="533494"/>
        </a:xfrm>
        <a:custGeom>
          <a:avLst/>
          <a:gdLst/>
          <a:ahLst/>
          <a:cxnLst/>
          <a:rect l="0" t="0" r="0" b="0"/>
          <a:pathLst>
            <a:path>
              <a:moveTo>
                <a:pt x="5209481" y="0"/>
              </a:moveTo>
              <a:lnTo>
                <a:pt x="5209481" y="245332"/>
              </a:lnTo>
              <a:lnTo>
                <a:pt x="0" y="245332"/>
              </a:lnTo>
              <a:lnTo>
                <a:pt x="0" y="456465"/>
              </a:lnTo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</a:t>
          </a:r>
        </a:p>
      </dsp:txBody>
      <dsp:txXfrm>
        <a:off x="4102152" y="2153766"/>
        <a:ext cx="0" cy="0"/>
      </dsp:txXfrm>
    </dsp:sp>
    <dsp:sp modelId="{37A4BD7F-7B7A-4CE0-9611-77BF580888BD}">
      <dsp:nvSpPr>
        <dsp:cNvPr id="0" name=""/>
        <dsp:cNvSpPr/>
      </dsp:nvSpPr>
      <dsp:spPr>
        <a:xfrm>
          <a:off x="6044032" y="586660"/>
          <a:ext cx="2452586" cy="1471551"/>
        </a:xfrm>
        <a:prstGeom prst="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Az Amerikai Foglalkozásterapeuták Szövetsége által elismert rehabilitációs módszer lett. </a:t>
          </a:r>
          <a:endParaRPr lang="en-US" sz="1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6044032" y="586660"/>
        <a:ext cx="2452586" cy="1471551"/>
      </dsp:txXfrm>
    </dsp:sp>
    <dsp:sp modelId="{6B22F636-A947-45BC-B16B-8F73105DE5A9}">
      <dsp:nvSpPr>
        <dsp:cNvPr id="0" name=""/>
        <dsp:cNvSpPr/>
      </dsp:nvSpPr>
      <dsp:spPr>
        <a:xfrm>
          <a:off x="2461455" y="3312363"/>
          <a:ext cx="5334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6756" y="45719"/>
              </a:lnTo>
            </a:path>
            <a:path>
              <a:moveTo>
                <a:pt x="269709" y="45719"/>
              </a:moveTo>
              <a:lnTo>
                <a:pt x="456465" y="45720"/>
              </a:lnTo>
            </a:path>
          </a:pathLst>
        </a:custGeom>
        <a:noFill/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</a:t>
          </a:r>
        </a:p>
      </dsp:txBody>
      <dsp:txXfrm>
        <a:off x="2714100" y="3188689"/>
        <a:ext cx="0" cy="0"/>
      </dsp:txXfrm>
    </dsp:sp>
    <dsp:sp modelId="{E64439AF-136A-4AD8-A0B5-75957C38A8A4}">
      <dsp:nvSpPr>
        <dsp:cNvPr id="0" name=""/>
        <dsp:cNvSpPr/>
      </dsp:nvSpPr>
      <dsp:spPr>
        <a:xfrm>
          <a:off x="10669" y="2622307"/>
          <a:ext cx="2452586" cy="1471551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1984 óta Amerikában országos szinten, számos kórházban alkalmazzák.</a:t>
          </a:r>
          <a:endParaRPr lang="en-US" sz="1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10669" y="2622307"/>
        <a:ext cx="2452586" cy="1471551"/>
      </dsp:txXfrm>
    </dsp:sp>
    <dsp:sp modelId="{4D0A3B30-5153-45F3-B40D-D3D09ABDBDAA}">
      <dsp:nvSpPr>
        <dsp:cNvPr id="0" name=""/>
        <dsp:cNvSpPr/>
      </dsp:nvSpPr>
      <dsp:spPr>
        <a:xfrm>
          <a:off x="3027350" y="2622307"/>
          <a:ext cx="2452586" cy="1471551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2019-ben Magyarországon David </a:t>
          </a:r>
          <a:r>
            <a:rPr lang="hu-HU" sz="1400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Copperfield</a:t>
          </a:r>
          <a:r>
            <a:rPr lang="hu-H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szerződéses engedélyével a </a:t>
          </a:r>
          <a:r>
            <a:rPr lang="hu-HU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Csodalámpa Alapítvány </a:t>
          </a:r>
          <a:r>
            <a:rPr lang="hu-H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kezdte el alkalmazni beteg gyermekek </a:t>
          </a:r>
          <a:r>
            <a:rPr lang="hu-HU" sz="1400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rehabilitására</a:t>
          </a:r>
          <a:r>
            <a:rPr lang="hu-H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több magyarországi kórházban</a:t>
          </a:r>
          <a:endParaRPr lang="en-US" sz="1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027350" y="2622307"/>
        <a:ext cx="2452586" cy="147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33F23C33-9BFB-4BFB-A9E1-C34F0C827E3A}" type="datetimeFigureOut">
              <a:rPr lang="hu-HU" smtClean="0"/>
              <a:t>2024. 07. 08.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56F2D69-996B-45F6-9370-A681EB8605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44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F2D69-996B-45F6-9370-A681EB86055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788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E5F-0F24-4EC8-8BAE-98FC47922496}" type="datetime1">
              <a:rPr lang="hu-HU" smtClean="0"/>
              <a:t>2024. 07. 08.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4BB3-081A-4DE2-B557-06A58D77937B}" type="datetime1">
              <a:rPr lang="hu-HU" smtClean="0"/>
              <a:t>2024. 07. 08.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46CC-6FA9-4A61-8B1E-4C1281067598}" type="datetime1">
              <a:rPr lang="hu-HU" smtClean="0"/>
              <a:t>2024. 07. 08.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74B-9653-4730-955C-3B93BA432C0D}" type="datetime1">
              <a:rPr lang="hu-HU" smtClean="0"/>
              <a:t>2024. 07. 08.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BD8B-7DE6-4353-A5A5-C52FAAA799B0}" type="datetime1">
              <a:rPr lang="hu-HU" smtClean="0"/>
              <a:t>2024. 07. 08.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F91-AD87-44FD-A8BA-B0D890A90056}" type="datetime1">
              <a:rPr lang="hu-HU" smtClean="0"/>
              <a:t>2024. 07. 08.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56DA-4C18-41B3-9A1F-E9B6277634D8}" type="datetime1">
              <a:rPr lang="hu-HU" smtClean="0"/>
              <a:t>2024. 07. 08.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0692-52B3-4CF4-8C2C-D060F4491DA7}" type="datetime1">
              <a:rPr lang="hu-HU" smtClean="0"/>
              <a:t>2024. 07. 08.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23A7-159C-4772-9F52-D6CBAEA6A159}" type="datetime1">
              <a:rPr lang="hu-HU" smtClean="0"/>
              <a:t>2024. 07. 08.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9A69-85A5-418D-A027-64C29EDB4B5F}" type="datetime1">
              <a:rPr lang="hu-HU" smtClean="0"/>
              <a:t>2024. 07. 08.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F7D-36DF-4815-87DB-EFD406B09E0E}" type="datetime1">
              <a:rPr lang="hu-HU" smtClean="0"/>
              <a:t>2024. 07. 08.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8F98B1-8CB9-4524-B436-C747E829C1FE}" type="datetime1">
              <a:rPr lang="hu-HU" smtClean="0"/>
              <a:t>2024. 07. 08.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hu-HU"/>
              <a:t>Csodalámpa Alapítvány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79C3A8-F1BD-47EB-BA35-CE0925A8F3E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hyperlink" Target="http://www.csodalampa.hu/" TargetMode="External"/><Relationship Id="rId7" Type="http://schemas.openxmlformats.org/officeDocument/2006/relationships/hyperlink" Target="http://www.instagram.com/csodalampaalapitvany" TargetMode="Externa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youtube.com/csodalampi" TargetMode="External"/><Relationship Id="rId11" Type="http://schemas.openxmlformats.org/officeDocument/2006/relationships/oleObject" Target="../embeddings/oleObject1.bin"/><Relationship Id="rId5" Type="http://schemas.openxmlformats.org/officeDocument/2006/relationships/hyperlink" Target="http://www.facebook.com/csodalampa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://www.csodabogarak.com/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hyperlink" Target="http://www.csodabogarak.com/" TargetMode="Externa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jpeg"/><Relationship Id="rId11" Type="http://schemas.openxmlformats.org/officeDocument/2006/relationships/image" Target="../media/image2.emf"/><Relationship Id="rId5" Type="http://schemas.openxmlformats.org/officeDocument/2006/relationships/image" Target="../media/image36.jpe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b="1" spc="50" dirty="0">
                <a:ln w="11430"/>
                <a:solidFill>
                  <a:srgbClr val="3C4A8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21.</a:t>
            </a:r>
            <a:r>
              <a:rPr lang="hu-H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spc="50" dirty="0" err="1">
                <a:ln w="11430"/>
                <a:solidFill>
                  <a:srgbClr val="3C4A8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évE</a:t>
            </a:r>
            <a:r>
              <a:rPr lang="hu-HU" sz="4000" b="1" spc="50" dirty="0">
                <a:ln w="11430"/>
                <a:solidFill>
                  <a:srgbClr val="3C4A8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kezdtük!</a:t>
            </a:r>
            <a:br>
              <a:rPr lang="hu-HU" sz="4000" b="1" spc="50" dirty="0">
                <a:ln w="11430"/>
                <a:solidFill>
                  <a:srgbClr val="3C4A8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spc="50" dirty="0">
                <a:ln w="11430"/>
                <a:solidFill>
                  <a:srgbClr val="3C4A8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bemutatkozik a</a:t>
            </a:r>
            <a:br>
              <a:rPr lang="hu-HU" sz="4000" b="1" spc="50" dirty="0">
                <a:ln w="11430"/>
                <a:solidFill>
                  <a:srgbClr val="3C4A8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spc="50" dirty="0">
                <a:ln w="11430"/>
                <a:solidFill>
                  <a:srgbClr val="3C4A8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Csodalámpa Alapítvány</a:t>
            </a:r>
            <a:endParaRPr lang="hu-HU" sz="4000" dirty="0">
              <a:solidFill>
                <a:srgbClr val="3C4A84"/>
              </a:solidFill>
            </a:endParaRPr>
          </a:p>
        </p:txBody>
      </p:sp>
      <p:sp>
        <p:nvSpPr>
          <p:cNvPr id="6" name="Alcím 2"/>
          <p:cNvSpPr>
            <a:spLocks noGrp="1"/>
          </p:cNvSpPr>
          <p:nvPr>
            <p:ph type="subTitle" idx="1"/>
          </p:nvPr>
        </p:nvSpPr>
        <p:spPr>
          <a:xfrm>
            <a:off x="784078" y="3861048"/>
            <a:ext cx="5432648" cy="2186969"/>
          </a:xfrm>
        </p:spPr>
        <p:txBody>
          <a:bodyPr>
            <a:normAutofit fontScale="92500" lnSpcReduction="10000"/>
          </a:bodyPr>
          <a:lstStyle/>
          <a:p>
            <a:r>
              <a:rPr lang="hu-HU" sz="1700" dirty="0">
                <a:hlinkClick r:id="rId3"/>
              </a:rPr>
              <a:t>www.csodalampa.hu</a:t>
            </a:r>
            <a:endParaRPr lang="hu-HU" sz="1700" dirty="0"/>
          </a:p>
          <a:p>
            <a:r>
              <a:rPr lang="hu-HU" sz="1700" dirty="0">
                <a:hlinkClick r:id="rId4"/>
              </a:rPr>
              <a:t>www.csodabogarak.com</a:t>
            </a:r>
            <a:endParaRPr lang="hu-HU" sz="1700" dirty="0"/>
          </a:p>
          <a:p>
            <a:r>
              <a:rPr lang="hu-HU" sz="1700" dirty="0">
                <a:hlinkClick r:id="rId5"/>
              </a:rPr>
              <a:t>www.facebook.com/csodalampa</a:t>
            </a:r>
            <a:endParaRPr lang="hu-HU" sz="1700" dirty="0"/>
          </a:p>
          <a:p>
            <a:r>
              <a:rPr lang="hu-HU" sz="1700" dirty="0">
                <a:hlinkClick r:id="rId6"/>
              </a:rPr>
              <a:t>www.youtube.com/csodalampi</a:t>
            </a:r>
            <a:endParaRPr lang="hu-HU" sz="1700" dirty="0"/>
          </a:p>
          <a:p>
            <a:r>
              <a:rPr lang="hu-HU" sz="1700" dirty="0">
                <a:hlinkClick r:id="rId7"/>
              </a:rPr>
              <a:t>www.instagram.com/csodalampaalapitvany</a:t>
            </a:r>
            <a:endParaRPr lang="hu-HU" sz="1700" dirty="0"/>
          </a:p>
          <a:p>
            <a:endParaRPr lang="hu-HU" sz="2000" dirty="0">
              <a:solidFill>
                <a:schemeClr val="tx1"/>
              </a:solidFill>
            </a:endParaRPr>
          </a:p>
          <a:p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 május 31.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95" y="5780863"/>
            <a:ext cx="1891610" cy="5769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82" y="5452990"/>
            <a:ext cx="1008112" cy="99898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D35C096-8C5C-4F6D-9E98-DEB83268D9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78" y="3884143"/>
            <a:ext cx="1398044" cy="133449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id="{ECACE45F-8596-E4DA-A7D6-31744804B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74975"/>
              </p:ext>
            </p:extLst>
          </p:nvPr>
        </p:nvGraphicFramePr>
        <p:xfrm>
          <a:off x="6388705" y="613595"/>
          <a:ext cx="2536570" cy="1433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11" imgW="7292234" imgH="4122012" progId="Acrobat.Document.DC">
                  <p:embed/>
                </p:oleObj>
              </mc:Choice>
              <mc:Fallback>
                <p:oleObj name="Acrobat Document" r:id="rId11" imgW="7292234" imgH="4122012" progId="Acrobat.Document.DC">
                  <p:embed/>
                  <p:pic>
                    <p:nvPicPr>
                      <p:cNvPr id="8" name="Objektum 7">
                        <a:extLst>
                          <a:ext uri="{FF2B5EF4-FFF2-40B4-BE49-F238E27FC236}">
                            <a16:creationId xmlns:a16="http://schemas.microsoft.com/office/drawing/2014/main" id="{3EFB424A-56F2-A1D4-6E81-079611059B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88705" y="613595"/>
                        <a:ext cx="2536570" cy="1433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ép 8" descr="A képen Betűtípus, szöveg, kör, embléma látható&#10;&#10;Automatikusan generált leírás">
            <a:extLst>
              <a:ext uri="{FF2B5EF4-FFF2-40B4-BE49-F238E27FC236}">
                <a16:creationId xmlns:a16="http://schemas.microsoft.com/office/drawing/2014/main" id="{E3364818-1319-385E-D281-37C4BC5B7F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35" y="5352392"/>
            <a:ext cx="1200183" cy="120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kívánságteljesítés folyamata</a:t>
            </a:r>
            <a:endParaRPr lang="hu-HU" sz="3600" b="1" dirty="0">
              <a:solidFill>
                <a:srgbClr val="1D086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04" y="1700808"/>
            <a:ext cx="703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10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03848" y="562255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1200" i="1"/>
            </a:lvl1pPr>
          </a:lstStyle>
          <a:p>
            <a:r>
              <a:rPr lang="hu-HU" dirty="0"/>
              <a:t>Időpont, helyszín egyeztetése, lebonyolítás,  dokumentálás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382192" y="55321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1200" i="1"/>
            </a:lvl1pPr>
          </a:lstStyle>
          <a:p>
            <a:r>
              <a:rPr lang="hu-HU" dirty="0"/>
              <a:t>1 hó -1 év… Forrásbiztosítás, beszerzés, utaztatás, stb. </a:t>
            </a:r>
          </a:p>
        </p:txBody>
      </p:sp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id="{6BEE11E4-85A2-37D9-3D4E-B2E65B4C7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24785"/>
              </p:ext>
            </p:extLst>
          </p:nvPr>
        </p:nvGraphicFramePr>
        <p:xfrm>
          <a:off x="7740352" y="549221"/>
          <a:ext cx="1191438" cy="6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Acrobat Document" r:id="rId4" imgW="7292234" imgH="4122012" progId="Acrobat.Document.DC">
                  <p:embed/>
                </p:oleObj>
              </mc:Choice>
              <mc:Fallback>
                <p:oleObj name="Acrobat Document" r:id="rId4" imgW="7292234" imgH="4122012" progId="Acrobat.Document.DC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BA3A06E-3EAB-352E-21A6-DB133BD31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0352" y="549221"/>
                        <a:ext cx="1191438" cy="6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2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11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Bevételi forrásaink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695378" y="1762188"/>
            <a:ext cx="1755791" cy="909718"/>
            <a:chOff x="1348666" y="3372761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9" name="Lekerekített téglalap 8"/>
            <p:cNvSpPr/>
            <p:nvPr/>
          </p:nvSpPr>
          <p:spPr>
            <a:xfrm>
              <a:off x="1348666" y="3372761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0" name="Lekerekített téglalap 4"/>
            <p:cNvSpPr/>
            <p:nvPr/>
          </p:nvSpPr>
          <p:spPr>
            <a:xfrm>
              <a:off x="1393075" y="3455397"/>
              <a:ext cx="1889728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dirty="0"/>
                <a:t>1%</a:t>
              </a:r>
              <a:endParaRPr lang="hu-HU" sz="4000" kern="1200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2779016" y="1752502"/>
            <a:ext cx="2808312" cy="909718"/>
            <a:chOff x="1348666" y="3372761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12" name="Lekerekített téglalap 11"/>
            <p:cNvSpPr/>
            <p:nvPr/>
          </p:nvSpPr>
          <p:spPr>
            <a:xfrm>
              <a:off x="1348666" y="3372761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3" name="Lekerekített téglalap 4"/>
            <p:cNvSpPr/>
            <p:nvPr/>
          </p:nvSpPr>
          <p:spPr>
            <a:xfrm>
              <a:off x="1393075" y="3417170"/>
              <a:ext cx="1889728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dirty="0"/>
                <a:t>Céges adományok</a:t>
              </a: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796136" y="1762188"/>
            <a:ext cx="2709274" cy="909718"/>
            <a:chOff x="1348666" y="3372761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15" name="Lekerekített téglalap 14"/>
            <p:cNvSpPr/>
            <p:nvPr/>
          </p:nvSpPr>
          <p:spPr>
            <a:xfrm>
              <a:off x="1348666" y="3372761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Lekerekített téglalap 4"/>
            <p:cNvSpPr/>
            <p:nvPr/>
          </p:nvSpPr>
          <p:spPr>
            <a:xfrm>
              <a:off x="1393075" y="3417170"/>
              <a:ext cx="1889728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kern="1200" dirty="0"/>
                <a:t>Magánadományok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dirty="0"/>
                <a:t>Csodabogarak</a:t>
              </a:r>
              <a:endParaRPr lang="hu-HU" sz="2000" kern="1200" dirty="0"/>
            </a:p>
          </p:txBody>
        </p:sp>
      </p:grpSp>
      <p:sp>
        <p:nvSpPr>
          <p:cNvPr id="17" name="Szövegdoboz 16"/>
          <p:cNvSpPr txBox="1"/>
          <p:nvPr/>
        </p:nvSpPr>
        <p:spPr>
          <a:xfrm>
            <a:off x="6511647" y="2924944"/>
            <a:ext cx="216480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Természetben:</a:t>
            </a:r>
          </a:p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Humán erőforrások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(pl. jogi és marketing tanácsadás, PWC audit, stb.) 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Önkéntes munka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1BEFE990-927C-9A26-A151-32D21E203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24785"/>
              </p:ext>
            </p:extLst>
          </p:nvPr>
        </p:nvGraphicFramePr>
        <p:xfrm>
          <a:off x="7740352" y="549221"/>
          <a:ext cx="1191438" cy="6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Acrobat Document" r:id="rId3" imgW="7292234" imgH="4122012" progId="Acrobat.Document.DC">
                  <p:embed/>
                </p:oleObj>
              </mc:Choice>
              <mc:Fallback>
                <p:oleObj name="Acrobat Document" r:id="rId3" imgW="7292234" imgH="4122012" progId="Acrobat.Document.DC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BA3A06E-3EAB-352E-21A6-DB133BD31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0352" y="549221"/>
                        <a:ext cx="1191438" cy="6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Kép 17">
            <a:extLst>
              <a:ext uri="{FF2B5EF4-FFF2-40B4-BE49-F238E27FC236}">
                <a16:creationId xmlns:a16="http://schemas.microsoft.com/office/drawing/2014/main" id="{06FBE674-7887-B2BD-9DB5-EDA98733D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929533"/>
            <a:ext cx="6169687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Kiadásaink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12</a:t>
            </a:fld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362423" y="1456601"/>
            <a:ext cx="1524975" cy="909718"/>
            <a:chOff x="1271723" y="3362724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7" name="Lekerekített téglalap 6"/>
            <p:cNvSpPr/>
            <p:nvPr/>
          </p:nvSpPr>
          <p:spPr>
            <a:xfrm>
              <a:off x="1271723" y="3362724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8" name="Lekerekített téglalap 4"/>
            <p:cNvSpPr/>
            <p:nvPr/>
          </p:nvSpPr>
          <p:spPr>
            <a:xfrm>
              <a:off x="1316131" y="3419913"/>
              <a:ext cx="1889727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kern="1200" dirty="0"/>
                <a:t>Kívánság szervezési költségek</a:t>
              </a:r>
              <a:endParaRPr lang="hu-HU" sz="3200" kern="1200" dirty="0"/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4978419" y="1439171"/>
            <a:ext cx="2073007" cy="909718"/>
            <a:chOff x="1348666" y="3372761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10" name="Lekerekített téglalap 9"/>
            <p:cNvSpPr/>
            <p:nvPr/>
          </p:nvSpPr>
          <p:spPr>
            <a:xfrm>
              <a:off x="1348666" y="3372761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1" name="Lekerekített téglalap 4"/>
            <p:cNvSpPr/>
            <p:nvPr/>
          </p:nvSpPr>
          <p:spPr>
            <a:xfrm>
              <a:off x="1393075" y="3417170"/>
              <a:ext cx="1889728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kern="1200" dirty="0"/>
                <a:t>Az országos kívánságteljesítő hálózat költségei</a:t>
              </a:r>
            </a:p>
          </p:txBody>
        </p:sp>
      </p:grpSp>
      <p:cxnSp>
        <p:nvCxnSpPr>
          <p:cNvPr id="12" name="Szögletes összekötő 11"/>
          <p:cNvCxnSpPr>
            <a:stCxn id="17" idx="2"/>
            <a:endCxn id="15" idx="0"/>
          </p:cNvCxnSpPr>
          <p:nvPr/>
        </p:nvCxnSpPr>
        <p:spPr>
          <a:xfrm rot="16200000" flipH="1">
            <a:off x="4183190" y="72259"/>
            <a:ext cx="1261736" cy="5840555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zögletes összekötő 12"/>
          <p:cNvCxnSpPr/>
          <p:nvPr/>
        </p:nvCxnSpPr>
        <p:spPr>
          <a:xfrm rot="16200000" flipH="1">
            <a:off x="5284324" y="1175277"/>
            <a:ext cx="1290598" cy="3609425"/>
          </a:xfrm>
          <a:prstGeom prst="bentConnector3">
            <a:avLst>
              <a:gd name="adj1" fmla="val 50695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zögletes összekötő 13"/>
          <p:cNvCxnSpPr>
            <a:stCxn id="10" idx="2"/>
            <a:endCxn id="15" idx="0"/>
          </p:cNvCxnSpPr>
          <p:nvPr/>
        </p:nvCxnSpPr>
        <p:spPr>
          <a:xfrm rot="16200000" flipH="1">
            <a:off x="6237371" y="2126440"/>
            <a:ext cx="1274516" cy="1719413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6775920" y="3623405"/>
            <a:ext cx="191683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Benne  a kívánságteljesítő hálózat fenntartásának költségei: 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költségtérítések, képzés, eszközök, rendezvények, kommunikáció</a:t>
            </a: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535528" y="1451951"/>
            <a:ext cx="2716505" cy="909718"/>
            <a:chOff x="1348666" y="3372761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17" name="Lekerekített téglalap 16"/>
            <p:cNvSpPr/>
            <p:nvPr/>
          </p:nvSpPr>
          <p:spPr>
            <a:xfrm>
              <a:off x="1348666" y="3372761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Lekerekített téglalap 4"/>
            <p:cNvSpPr/>
            <p:nvPr/>
          </p:nvSpPr>
          <p:spPr>
            <a:xfrm>
              <a:off x="1393075" y="3417170"/>
              <a:ext cx="1889728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kern="1200" dirty="0"/>
                <a:t>Kívánságok tárgyi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kern="1200" dirty="0"/>
                <a:t>költségei</a:t>
              </a: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7161816" y="1438336"/>
            <a:ext cx="1524975" cy="909718"/>
            <a:chOff x="1271723" y="3362724"/>
            <a:chExt cx="1978546" cy="909718"/>
          </a:xfrm>
          <a:scene3d>
            <a:camera prst="orthographicFront"/>
            <a:lightRig rig="flat" dir="t"/>
          </a:scene3d>
        </p:grpSpPr>
        <p:sp>
          <p:nvSpPr>
            <p:cNvPr id="20" name="Lekerekített téglalap 19"/>
            <p:cNvSpPr/>
            <p:nvPr/>
          </p:nvSpPr>
          <p:spPr>
            <a:xfrm>
              <a:off x="1271723" y="3362724"/>
              <a:ext cx="1978546" cy="90971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1" name="Lekerekített téglalap 4"/>
            <p:cNvSpPr/>
            <p:nvPr/>
          </p:nvSpPr>
          <p:spPr>
            <a:xfrm>
              <a:off x="1316131" y="3419913"/>
              <a:ext cx="1889727" cy="8209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kern="1200" dirty="0"/>
                <a:t>Kampány költségek</a:t>
              </a:r>
              <a:endParaRPr lang="hu-HU" sz="3200" kern="1200" dirty="0"/>
            </a:p>
          </p:txBody>
        </p:sp>
      </p:grpSp>
      <p:cxnSp>
        <p:nvCxnSpPr>
          <p:cNvPr id="22" name="Szögletes összekötő 21"/>
          <p:cNvCxnSpPr>
            <a:stCxn id="20" idx="2"/>
            <a:endCxn id="15" idx="0"/>
          </p:cNvCxnSpPr>
          <p:nvPr/>
        </p:nvCxnSpPr>
        <p:spPr>
          <a:xfrm rot="5400000">
            <a:off x="7191645" y="2890745"/>
            <a:ext cx="1275351" cy="189968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ktum 23">
            <a:extLst>
              <a:ext uri="{FF2B5EF4-FFF2-40B4-BE49-F238E27FC236}">
                <a16:creationId xmlns:a16="http://schemas.microsoft.com/office/drawing/2014/main" id="{5504542C-7055-D4B6-489C-44413B5CA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24785"/>
              </p:ext>
            </p:extLst>
          </p:nvPr>
        </p:nvGraphicFramePr>
        <p:xfrm>
          <a:off x="7740352" y="549221"/>
          <a:ext cx="1191438" cy="6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Acrobat Document" r:id="rId3" imgW="7292234" imgH="4122012" progId="Acrobat.Document.DC">
                  <p:embed/>
                </p:oleObj>
              </mc:Choice>
              <mc:Fallback>
                <p:oleObj name="Acrobat Document" r:id="rId3" imgW="7292234" imgH="4122012" progId="Acrobat.Document.DC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BA3A06E-3EAB-352E-21A6-DB133BD31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0352" y="549221"/>
                        <a:ext cx="1191438" cy="6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Kép 26">
            <a:extLst>
              <a:ext uri="{FF2B5EF4-FFF2-40B4-BE49-F238E27FC236}">
                <a16:creationId xmlns:a16="http://schemas.microsoft.com/office/drawing/2014/main" id="{097EDEA8-D539-61AF-3768-796DC859F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76" y="3300783"/>
            <a:ext cx="6602540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kínálunk partnereinknek?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13</a:t>
            </a:fld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339887"/>
            <a:ext cx="8229600" cy="48974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000" b="1" dirty="0"/>
              <a:t>Elsősorban lehetőséget arra, hogy boldogságot okozzanak életveszélyesen beteg gyerekeknek és segítsék gyógyulásukat!</a:t>
            </a:r>
          </a:p>
          <a:p>
            <a:pPr marL="0" indent="0">
              <a:buNone/>
            </a:pPr>
            <a:endParaRPr lang="hu-HU" sz="2000" b="1" dirty="0"/>
          </a:p>
          <a:p>
            <a:r>
              <a:rPr lang="hu-HU" sz="2000" b="1" dirty="0"/>
              <a:t>Kívánságok szervezése egy 202 fős országos önkéntes kívánság- teljesítő hálózat közreműködésével </a:t>
            </a:r>
            <a:r>
              <a:rPr lang="hu-HU" sz="2100" dirty="0">
                <a:solidFill>
                  <a:schemeClr val="accent1">
                    <a:lumMod val="75000"/>
                  </a:schemeClr>
                </a:solidFill>
              </a:rPr>
              <a:t>(a kívánság feltárása, orvosi, szülői engedély beszerzése, a források előteremtése, az orvosi háttér biztosítása, a kívánság megvalósítása, a költségek elszámolása, dokumentálása, és visszajelzés a támogatóknak) </a:t>
            </a:r>
          </a:p>
          <a:p>
            <a:endParaRPr lang="hu-HU" sz="2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000" b="1" dirty="0"/>
              <a:t>Cégek CSR tevékenységének támogatása:</a:t>
            </a:r>
            <a:r>
              <a:rPr lang="hu-HU" sz="2000" dirty="0"/>
              <a:t> 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az adománykultúra erősítésével, adományozással összekötött csapatépítő programok (pl. gasztronómia, sport, kézművesség) szervezésével, </a:t>
            </a:r>
          </a:p>
          <a:p>
            <a:pPr lvl="1"/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esetenként a kívánság teljesítésében való részvétellel, és </a:t>
            </a:r>
          </a:p>
          <a:p>
            <a:pPr lvl="1"/>
            <a:r>
              <a:rPr lang="hu-HU" sz="1600" dirty="0">
                <a:solidFill>
                  <a:schemeClr val="accent1">
                    <a:lumMod val="75000"/>
                  </a:schemeClr>
                </a:solidFill>
              </a:rPr>
              <a:t>egy hosszú távú partnerséggel, amelyben szponzorainknak megfelelő publicitást adunk. </a:t>
            </a:r>
          </a:p>
          <a:p>
            <a:pPr lvl="1"/>
            <a:endParaRPr lang="hu-H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2100" b="1" dirty="0"/>
              <a:t>Adókedvezménnyel járó közérdekű adományozás lehetővé tétele és teljes körű átláthatóság </a:t>
            </a:r>
          </a:p>
        </p:txBody>
      </p:sp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D6A38A10-8AA9-B161-2517-56F407A22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24785"/>
              </p:ext>
            </p:extLst>
          </p:nvPr>
        </p:nvGraphicFramePr>
        <p:xfrm>
          <a:off x="7740352" y="549221"/>
          <a:ext cx="1191438" cy="6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Acrobat Document" r:id="rId3" imgW="7292234" imgH="4122012" progId="Acrobat.Document.DC">
                  <p:embed/>
                </p:oleObj>
              </mc:Choice>
              <mc:Fallback>
                <p:oleObj name="Acrobat Document" r:id="rId3" imgW="7292234" imgH="4122012" progId="Acrobat.Document.DC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BA3A06E-3EAB-352E-21A6-DB133BD31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0352" y="549221"/>
                        <a:ext cx="1191438" cy="6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6882B1-D6C0-4286-8A58-B9A0FCA5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hu-HU" sz="3200" b="1" i="0" u="none" strike="noStrike" kern="1200" cap="none" spc="-100" normalizeH="0" baseline="0" noProof="0" dirty="0">
                <a:ln>
                  <a:noFill/>
                </a:ln>
                <a:solidFill>
                  <a:srgbClr val="1D08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Rehabilitációs projektünk: </a:t>
            </a:r>
            <a:r>
              <a:rPr kumimoji="0" lang="hu-HU" sz="3200" b="1" i="0" u="none" strike="noStrike" kern="1200" cap="none" spc="-100" normalizeH="0" baseline="0" noProof="0" dirty="0" err="1">
                <a:ln>
                  <a:noFill/>
                </a:ln>
                <a:solidFill>
                  <a:srgbClr val="1D08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Gyógybűvészet</a:t>
            </a:r>
            <a:endParaRPr lang="hu-HU" dirty="0">
              <a:solidFill>
                <a:srgbClr val="1D086C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7D62D1-676F-4876-AAF1-40E6684F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2901"/>
            <a:ext cx="8224664" cy="55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David </a:t>
            </a:r>
            <a:r>
              <a:rPr lang="hu-HU" dirty="0" err="1"/>
              <a:t>Copperfield</a:t>
            </a:r>
            <a:r>
              <a:rPr lang="hu-HU" dirty="0"/>
              <a:t> „Project </a:t>
            </a:r>
            <a:r>
              <a:rPr lang="hu-HU" dirty="0" err="1"/>
              <a:t>Magic</a:t>
            </a:r>
            <a:r>
              <a:rPr lang="hu-HU" dirty="0"/>
              <a:t>” programjának története: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741A489-C09D-4B88-AFE9-FBDF1E62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0953FC5-C51A-446D-8145-0E2CFB9A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14</a:t>
            </a:fld>
            <a:endParaRPr lang="hu-HU"/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6531B540-D454-4142-81CD-7CEFF75FE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227832"/>
              </p:ext>
            </p:extLst>
          </p:nvPr>
        </p:nvGraphicFramePr>
        <p:xfrm>
          <a:off x="457200" y="2060848"/>
          <a:ext cx="85072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Kép 9">
            <a:extLst>
              <a:ext uri="{FF2B5EF4-FFF2-40B4-BE49-F238E27FC236}">
                <a16:creationId xmlns:a16="http://schemas.microsoft.com/office/drawing/2014/main" id="{B6BDFEA0-AE87-488B-9491-3C6B2E6F9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3664" y="4401108"/>
            <a:ext cx="1916808" cy="22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10CEF0-844B-457C-9703-2EA8C418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z="3200" b="1" i="0" u="none" strike="noStrike" kern="1200" cap="none" spc="-100" normalizeH="0" baseline="0" noProof="0" dirty="0">
                <a:ln>
                  <a:noFill/>
                </a:ln>
                <a:solidFill>
                  <a:srgbClr val="1D08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Rehabilitációs projektünk: </a:t>
            </a:r>
            <a:r>
              <a:rPr kumimoji="0" lang="hu-HU" sz="3200" b="1" i="0" u="none" strike="noStrike" kern="1200" cap="none" spc="-100" normalizeH="0" baseline="0" noProof="0" dirty="0" err="1">
                <a:ln>
                  <a:noFill/>
                </a:ln>
                <a:solidFill>
                  <a:srgbClr val="1D086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GyógyBűvészet</a:t>
            </a:r>
            <a:endParaRPr lang="hu-HU" dirty="0">
              <a:solidFill>
                <a:srgbClr val="1D086C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BC28E8-D918-4DF1-9979-0B6F56C59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„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GyógyBűvészet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” program alapja a David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Copperfield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által írt Project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Magic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című könyv, mely 65 bűvésztrükköt és azok </a:t>
            </a:r>
            <a:r>
              <a:rPr kumimoji="0" lang="hu-HU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rehabilitációs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célú felhasználását írja le.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módszer a terapeuta/gyógytornász/pszichológus, a kezelőorvos, valamint a profi, önkéntes bűvész együttműködésén alapul; az előbbiek véleménye dönti el, mely betegek alkalmasak a programban való részvételre.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beteg gyerekek a kórházban bűvészek, önkéntesek, ápolók és az orvosok segítségével tanulják meg azokat </a:t>
            </a:r>
            <a:r>
              <a:rPr kumimoji="0" lang="hu-HU" sz="1400" b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számukra kiválasztott trükköket, amik segítik gyógyulásukat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melyeket aztán begyakorolhatnak és előadhatják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szüleiknek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barátaiknak is.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Az alapítvány tevékenysége, illetve az ahhoz szükséges források: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400" dirty="0">
                <a:latin typeface="+mj-lt"/>
                <a:cs typeface="Arial" panose="020B0604020202020204" pitchFamily="34" charset="0"/>
              </a:rPr>
              <a:t>Jelenleg </a:t>
            </a:r>
            <a:r>
              <a:rPr lang="hu-HU" sz="1400" b="1" dirty="0">
                <a:latin typeface="+mj-lt"/>
                <a:cs typeface="Arial" panose="020B0604020202020204" pitchFamily="34" charset="0"/>
              </a:rPr>
              <a:t>15 nagy klinikán</a:t>
            </a:r>
            <a:r>
              <a:rPr lang="hu-HU" sz="1400" dirty="0">
                <a:latin typeface="+mj-lt"/>
                <a:cs typeface="Arial" panose="020B0604020202020204" pitchFamily="34" charset="0"/>
              </a:rPr>
              <a:t> működik a projekt, de a cél, hogy az összes magyarországi gyermekklinika is használhassa ezt a rehabilitációs kezelést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 trükkökhöz szükséges kellékeket – Bűvészdobozt - a beteg gyermekek térítésmentesen megkapják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400" dirty="0">
                <a:latin typeface="+mj-lt"/>
                <a:cs typeface="Arial" panose="020B0604020202020204" pitchFamily="34" charset="0"/>
              </a:rPr>
              <a:t>Az orvosokat, gyógyító személyzetet, illetve a gyermekeket önkéntes bűvészek képzik személyesen, de a kórházzárlatok alatt online képzés biztosítunk, melyhez kórházanként több laptopra van szükség, melyet szintén az alapítvány biztosít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Tx/>
              <a:buSzTx/>
              <a:defRPr/>
            </a:pPr>
            <a:r>
              <a:rPr lang="hu-HU" sz="1400" dirty="0">
                <a:latin typeface="+mj-lt"/>
                <a:cs typeface="Arial" panose="020B0604020202020204" pitchFamily="34" charset="0"/>
              </a:rPr>
              <a:t>Eddig </a:t>
            </a:r>
            <a:r>
              <a:rPr kumimoji="0" lang="hu-H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110 fő, orvos, nővér, pszichológus, gyógytornász, kórházpedagógus,  és konduktor vett részt a képzéseken és </a:t>
            </a:r>
            <a:r>
              <a:rPr lang="hu-HU" sz="1400" dirty="0">
                <a:latin typeface="+mj-lt"/>
                <a:cs typeface="Arial" panose="020B0604020202020204" pitchFamily="34" charset="0"/>
              </a:rPr>
              <a:t>több, mint 1400 ambulánsan kezelt / bent fekvő beteg gyermek vett részt nagy sikerrel a programban.</a:t>
            </a:r>
          </a:p>
          <a:p>
            <a:pPr marL="171450" indent="-171450" defTabSz="685800">
              <a:lnSpc>
                <a:spcPct val="60000"/>
              </a:lnSpc>
              <a:spcBef>
                <a:spcPts val="750"/>
              </a:spcBef>
              <a:buClrTx/>
              <a:buSzTx/>
              <a:defRPr/>
            </a:pPr>
            <a:r>
              <a:rPr lang="hu-HU" sz="1400" dirty="0">
                <a:latin typeface="+mj-lt"/>
                <a:cs typeface="Arial" panose="020B0604020202020204" pitchFamily="34" charset="0"/>
              </a:rPr>
              <a:t>2023-ban további 1500 gyermek rehabilitációs képzése valósult meg az eddigi </a:t>
            </a:r>
          </a:p>
          <a:p>
            <a:pPr marL="0" indent="0" defTabSz="685800">
              <a:lnSpc>
                <a:spcPct val="60000"/>
              </a:lnSpc>
              <a:spcBef>
                <a:spcPts val="750"/>
              </a:spcBef>
              <a:buClrTx/>
              <a:buSzTx/>
              <a:buNone/>
              <a:defRPr/>
            </a:pPr>
            <a:r>
              <a:rPr lang="hu-HU" sz="1400" dirty="0">
                <a:latin typeface="+mj-lt"/>
                <a:cs typeface="Arial" panose="020B0604020202020204" pitchFamily="34" charset="0"/>
              </a:rPr>
              <a:t>gyerekek képzésével párhuzamosan, melyhez bűvészdobozokat és további </a:t>
            </a:r>
          </a:p>
          <a:p>
            <a:pPr marL="0" indent="0" defTabSz="685800">
              <a:lnSpc>
                <a:spcPct val="60000"/>
              </a:lnSpc>
              <a:spcBef>
                <a:spcPts val="750"/>
              </a:spcBef>
              <a:buClrTx/>
              <a:buSzTx/>
              <a:buNone/>
              <a:defRPr/>
            </a:pPr>
            <a:r>
              <a:rPr lang="hu-HU" sz="1400" dirty="0">
                <a:latin typeface="+mj-lt"/>
                <a:cs typeface="Arial" panose="020B0604020202020204" pitchFamily="34" charset="0"/>
              </a:rPr>
              <a:t>laptopokat szükséges biztosítanunk.</a:t>
            </a:r>
            <a:endParaRPr lang="hu-HU" sz="1400" dirty="0">
              <a:latin typeface="+mj-lt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7270B83-76D4-4405-A20D-4AC981A9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852E26E-CCCC-45B7-82F5-27A90415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15</a:t>
            </a:fld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1FFA0FD-892B-4B1D-A9AE-05A2425D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14" y="5445224"/>
            <a:ext cx="194042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Jótékony programjaink: Csodabogarak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16</a:t>
            </a:fld>
            <a:endParaRPr lang="hu-HU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67544" y="1369968"/>
            <a:ext cx="8229600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hu-HU" dirty="0"/>
              <a:t>A Csodabogarak jótékony magánszemélyek, akik a Csodalámpa javára kis összegű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adományokat gyűjtenek </a:t>
            </a:r>
            <a:r>
              <a:rPr lang="hu-HU" dirty="0"/>
              <a:t>(</a:t>
            </a:r>
            <a:r>
              <a:rPr lang="hu-HU" dirty="0" err="1"/>
              <a:t>crowdfunding</a:t>
            </a:r>
            <a:r>
              <a:rPr lang="hu-HU" dirty="0"/>
              <a:t>):</a:t>
            </a:r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hu-HU" sz="1800" dirty="0"/>
              <a:t>jótékony sportolóként – futás, sárkányhajózás, kerékpározás stb.</a:t>
            </a:r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hu-HU" sz="1800" dirty="0"/>
              <a:t>eseményszervezőként – sütivásár, szülinap, torta-árverés, városi séta, stb.</a:t>
            </a:r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hu-HU" sz="1800" dirty="0"/>
              <a:t>magánadományozóként – a Csodabogarak térképére felkerülnek</a:t>
            </a:r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hu-HU" sz="1800" dirty="0"/>
              <a:t>Csodalámpa imázs-építés sporttársi, baráti, munkatársi körben, és segítenek az 1%-os kampányban.</a:t>
            </a:r>
          </a:p>
          <a:p>
            <a:pPr marL="0" lvl="1" indent="0" algn="ctr">
              <a:buNone/>
            </a:pPr>
            <a:r>
              <a:rPr lang="hu-HU" sz="1800" b="1" dirty="0">
                <a:hlinkClick r:id="rId3"/>
              </a:rPr>
              <a:t>www.csodabogarak.com</a:t>
            </a:r>
            <a:endParaRPr lang="hu-HU" sz="1800" b="1" dirty="0"/>
          </a:p>
          <a:p>
            <a:pPr marL="0" lvl="1" indent="0" algn="ctr">
              <a:buNone/>
            </a:pPr>
            <a:endParaRPr lang="hu-HU" sz="1800" dirty="0"/>
          </a:p>
          <a:p>
            <a:pPr marL="0" lvl="1" indent="0">
              <a:buNone/>
            </a:pPr>
            <a:endParaRPr lang="hu-HU" dirty="0"/>
          </a:p>
          <a:p>
            <a:pPr marL="457200" lvl="1" indent="-457200">
              <a:buFontTx/>
              <a:buChar char="-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" name="Picture 53" descr="D:\paci\VEGYES\JOGASZ\alapitvany\vegyesek\Csodabogarak\Triko_hata_tamogato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22" y="3456092"/>
            <a:ext cx="1223955" cy="12276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190FF2-559F-6F8C-2D9E-C861460E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8834"/>
            <a:ext cx="2075439" cy="26836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 descr="http://www.csodalampa.hu/Content/images/PwC_Csodabogarak_Wizzair_2015.jpg">
            <a:extLst>
              <a:ext uri="{FF2B5EF4-FFF2-40B4-BE49-F238E27FC236}">
                <a16:creationId xmlns:a16="http://schemas.microsoft.com/office/drawing/2014/main" id="{235AEDD2-DCD7-918D-B0EA-B1E6A167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5" y="4683723"/>
            <a:ext cx="2552468" cy="191435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ti\Google Drive\csodalámpa\sárkányhajó\sárkányhajó.jpg">
            <a:extLst>
              <a:ext uri="{FF2B5EF4-FFF2-40B4-BE49-F238E27FC236}">
                <a16:creationId xmlns:a16="http://schemas.microsoft.com/office/drawing/2014/main" id="{CCC4CCA0-AAD0-535A-F972-C18925C6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76" y="4683723"/>
            <a:ext cx="2551248" cy="19143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ktum 10">
            <a:extLst>
              <a:ext uri="{FF2B5EF4-FFF2-40B4-BE49-F238E27FC236}">
                <a16:creationId xmlns:a16="http://schemas.microsoft.com/office/drawing/2014/main" id="{7341E0A2-2911-669E-BE05-D7BB9C2C1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24785"/>
              </p:ext>
            </p:extLst>
          </p:nvPr>
        </p:nvGraphicFramePr>
        <p:xfrm>
          <a:off x="7740352" y="549221"/>
          <a:ext cx="1191438" cy="6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Acrobat Document" r:id="rId8" imgW="7292234" imgH="4122012" progId="Acrobat.Document.DC">
                  <p:embed/>
                </p:oleObj>
              </mc:Choice>
              <mc:Fallback>
                <p:oleObj name="Acrobat Document" r:id="rId8" imgW="7292234" imgH="4122012" progId="Acrobat.Document.DC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BA3A06E-3EAB-352E-21A6-DB133BD31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40352" y="549221"/>
                        <a:ext cx="1191438" cy="6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           </a:t>
            </a:r>
            <a:endParaRPr lang="hu-H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07" y="2393059"/>
            <a:ext cx="1830096" cy="244012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4915"/>
            <a:ext cx="1644933" cy="244827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20396" y="568742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/>
              <a:t>           </a:t>
            </a:r>
            <a:r>
              <a:rPr lang="hu-HU" sz="36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sok segítséget!</a:t>
            </a:r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17</a:t>
            </a:fld>
            <a:endParaRPr lang="hu-HU"/>
          </a:p>
        </p:txBody>
      </p:sp>
      <p:pic>
        <p:nvPicPr>
          <p:cNvPr id="11" name="Picture 2" descr="https://www.csodalampa.hu/Content/images/3411_Gyorgy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3400"/>
            <a:ext cx="1253383" cy="167117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70" y="547408"/>
            <a:ext cx="2703474" cy="16431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87" y="512710"/>
            <a:ext cx="2603024" cy="167117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18" y="4330248"/>
            <a:ext cx="1809564" cy="135717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8" descr="https://www.csodalampa.hu/Content/images/0277_david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20" y="512710"/>
            <a:ext cx="1253383" cy="167117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4E92641F-8CA2-DA8A-B61D-2A13CE612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13097"/>
              </p:ext>
            </p:extLst>
          </p:nvPr>
        </p:nvGraphicFramePr>
        <p:xfrm>
          <a:off x="3050682" y="2445193"/>
          <a:ext cx="3063323" cy="173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Acrobat Document" r:id="rId10" imgW="7292234" imgH="4122012" progId="Acrobat.Document.DC">
                  <p:embed/>
                </p:oleObj>
              </mc:Choice>
              <mc:Fallback>
                <p:oleObj name="Acrobat Document" r:id="rId10" imgW="7292234" imgH="4122012" progId="Acrobat.Document.DC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BA3A06E-3EAB-352E-21A6-DB133BD31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50682" y="2445193"/>
                        <a:ext cx="3063323" cy="1731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4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F7D91B-7098-615B-2358-7B04DF31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7 423 nap =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</a:t>
            </a:r>
            <a:b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megvalósult álom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A0D88E-C8F6-8C77-3C07-B51E50C7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A Csodalámpa, 21. éve, 2003 novembere óta teljesíti életveszélyesen beteg gyerekek egy-egy kívánságát.</a:t>
            </a:r>
          </a:p>
          <a:p>
            <a:endParaRPr lang="hu-HU" sz="2000" dirty="0"/>
          </a:p>
          <a:p>
            <a:pPr marL="0" indent="0">
              <a:buNone/>
            </a:pPr>
            <a:r>
              <a:rPr lang="hu-HU" sz="2000" dirty="0"/>
              <a:t>Az </a:t>
            </a:r>
            <a:r>
              <a:rPr lang="hu-HU" sz="2000" b="1" dirty="0">
                <a:solidFill>
                  <a:srgbClr val="FF0000"/>
                </a:solidFill>
              </a:rPr>
              <a:t>5000. kívánság, Zoé álma </a:t>
            </a:r>
            <a:r>
              <a:rPr lang="hu-HU" sz="2000" dirty="0"/>
              <a:t>2024. március 27-én valósult meg. </a:t>
            </a:r>
            <a:br>
              <a:rPr lang="hu-HU" sz="2000" dirty="0"/>
            </a:br>
            <a:r>
              <a:rPr lang="hu-HU" sz="2000" dirty="0"/>
              <a:t>A 8 éves kislány hegedülni szeretne megtanulni, és természetesen ehhez zenetanár és egy csodás hegedű is járt.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/>
              <a:t>Hihetetlennek tűnik, de </a:t>
            </a:r>
            <a:r>
              <a:rPr lang="hu-HU" sz="2000" b="1" dirty="0">
                <a:solidFill>
                  <a:srgbClr val="FF0000"/>
                </a:solidFill>
              </a:rPr>
              <a:t>36 óránként </a:t>
            </a:r>
            <a:r>
              <a:rPr lang="hu-HU" sz="2000" dirty="0">
                <a:solidFill>
                  <a:srgbClr val="FF0000"/>
                </a:solidFill>
              </a:rPr>
              <a:t>váltjuk valóra egy-egy nagybeteg gyermek álmát</a:t>
            </a:r>
            <a:r>
              <a:rPr lang="hu-HU" sz="2000" dirty="0"/>
              <a:t> támogatóink és önkénteseink segítségével!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20C6B6B-FFBB-CAB2-4E61-3A44C13C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9CE9F10-6A00-64AC-8F15-7FD3F90C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2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2AB1096-3FA0-A69C-CF6A-40F38561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916831"/>
            <a:ext cx="2764915" cy="36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Missziónk</a:t>
            </a:r>
            <a:endParaRPr lang="hu-HU" dirty="0">
              <a:solidFill>
                <a:srgbClr val="1D086C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3 és 18 év közötti, életveszélyesen beteg gyerekek támogatása álmaik valóra váltásával</a:t>
            </a:r>
          </a:p>
          <a:p>
            <a:pPr marL="0" indent="0">
              <a:buNone/>
            </a:pPr>
            <a:r>
              <a:rPr lang="hu-HU" sz="2000" u="sng" dirty="0"/>
              <a:t>Céljaink</a:t>
            </a:r>
            <a:r>
              <a:rPr lang="hu-HU" sz="2000" dirty="0"/>
              <a:t>: </a:t>
            </a:r>
          </a:p>
          <a:p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évente, országosan 260-300 beteg gyermek kívánságának teljesítése – </a:t>
            </a:r>
            <a:r>
              <a:rPr lang="hu-HU" sz="2000" dirty="0"/>
              <a:t>már </a:t>
            </a:r>
            <a:r>
              <a:rPr lang="hu-HU" sz="2000" b="1" dirty="0">
                <a:solidFill>
                  <a:srgbClr val="FF0000"/>
                </a:solidFill>
              </a:rPr>
              <a:t>5000-nél több </a:t>
            </a:r>
            <a:r>
              <a:rPr lang="hu-HU" sz="2000" dirty="0"/>
              <a:t>kívánságot teljesítettünk!</a:t>
            </a:r>
          </a:p>
          <a:p>
            <a:r>
              <a:rPr lang="hu-HU" sz="2000" dirty="0"/>
              <a:t>a teljesült kívánság kiváltotta öröm révén is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lelki, pszichológiai támogatás nyújtása </a:t>
            </a:r>
            <a:r>
              <a:rPr lang="hu-HU" sz="2000" dirty="0"/>
              <a:t>a gyermeknek, szülőknek</a:t>
            </a:r>
          </a:p>
          <a:p>
            <a:r>
              <a:rPr lang="hu-HU" sz="2000" dirty="0"/>
              <a:t>az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orvosi gyógyító munka </a:t>
            </a:r>
            <a:r>
              <a:rPr lang="hu-HU" sz="2000" dirty="0"/>
              <a:t>támogatása </a:t>
            </a:r>
          </a:p>
          <a:p>
            <a:r>
              <a:rPr lang="hu-HU" sz="2000" b="1" dirty="0">
                <a:solidFill>
                  <a:schemeClr val="accent1">
                    <a:lumMod val="75000"/>
                  </a:schemeClr>
                </a:solidFill>
              </a:rPr>
              <a:t>szolidaritásra, empátiára nevelés, adománykultúra</a:t>
            </a:r>
          </a:p>
          <a:p>
            <a:endParaRPr lang="hu-HU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5361446"/>
              </p:ext>
            </p:extLst>
          </p:nvPr>
        </p:nvGraphicFramePr>
        <p:xfrm>
          <a:off x="1560004" y="4824536"/>
          <a:ext cx="6096000" cy="17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3</a:t>
            </a:fld>
            <a:endParaRPr lang="hu-HU"/>
          </a:p>
        </p:txBody>
      </p:sp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2BA3A06E-3EAB-352E-21A6-DB133BD31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548896"/>
              </p:ext>
            </p:extLst>
          </p:nvPr>
        </p:nvGraphicFramePr>
        <p:xfrm>
          <a:off x="7740352" y="549221"/>
          <a:ext cx="1191438" cy="6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8" imgW="7292234" imgH="4122012" progId="Acrobat.Document.DC">
                  <p:embed/>
                </p:oleObj>
              </mc:Choice>
              <mc:Fallback>
                <p:oleObj name="Acrobat Document" r:id="rId8" imgW="7292234" imgH="4122012" progId="Acrobat.Document.DC">
                  <p:embed/>
                  <p:pic>
                    <p:nvPicPr>
                      <p:cNvPr id="5" name="Objektum 4">
                        <a:extLst>
                          <a:ext uri="{FF2B5EF4-FFF2-40B4-BE49-F238E27FC236}">
                            <a16:creationId xmlns:a16="http://schemas.microsoft.com/office/drawing/2014/main" id="{ECACE45F-8596-E4DA-A7D6-31744804B3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40352" y="549221"/>
                        <a:ext cx="1191438" cy="6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7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4</a:t>
            </a:fld>
            <a:endParaRPr lang="hu-HU"/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539750" y="519115"/>
            <a:ext cx="8118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2400" b="1" spc="-100" dirty="0">
                <a:solidFill>
                  <a:srgbClr val="1D08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Csodalámpa hatása a gyógyulás lelki támogatásával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/>
          <a:stretch>
            <a:fillRect/>
          </a:stretch>
        </p:blipFill>
        <p:spPr bwMode="auto">
          <a:xfrm>
            <a:off x="3003551" y="2185988"/>
            <a:ext cx="566102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44550" y="1616077"/>
            <a:ext cx="65088" cy="4238625"/>
            <a:chOff x="514" y="1104"/>
            <a:chExt cx="126" cy="2832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gray">
            <a:xfrm>
              <a:off x="560" y="1226"/>
              <a:ext cx="31" cy="2710"/>
            </a:xfrm>
            <a:prstGeom prst="rect">
              <a:avLst/>
            </a:prstGeom>
            <a:solidFill>
              <a:srgbClr val="1E58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gray">
            <a:xfrm>
              <a:off x="514" y="1104"/>
              <a:ext cx="126" cy="128"/>
            </a:xfrm>
            <a:custGeom>
              <a:avLst/>
              <a:gdLst>
                <a:gd name="T0" fmla="*/ 126 w 126"/>
                <a:gd name="T1" fmla="*/ 128 h 128"/>
                <a:gd name="T2" fmla="*/ 62 w 126"/>
                <a:gd name="T3" fmla="*/ 0 h 128"/>
                <a:gd name="T4" fmla="*/ 0 w 126"/>
                <a:gd name="T5" fmla="*/ 128 h 128"/>
                <a:gd name="T6" fmla="*/ 126 w 126"/>
                <a:gd name="T7" fmla="*/ 128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28"/>
                <a:gd name="T14" fmla="*/ 126 w 126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28">
                  <a:moveTo>
                    <a:pt x="126" y="128"/>
                  </a:moveTo>
                  <a:lnTo>
                    <a:pt x="62" y="0"/>
                  </a:lnTo>
                  <a:lnTo>
                    <a:pt x="0" y="128"/>
                  </a:lnTo>
                  <a:lnTo>
                    <a:pt x="126" y="128"/>
                  </a:lnTo>
                  <a:close/>
                </a:path>
              </a:pathLst>
            </a:custGeom>
            <a:solidFill>
              <a:srgbClr val="1E58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57251" y="3810002"/>
            <a:ext cx="7896225" cy="85725"/>
            <a:chOff x="576" y="3874"/>
            <a:chExt cx="5280" cy="126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gray">
            <a:xfrm>
              <a:off x="576" y="3921"/>
              <a:ext cx="5158" cy="30"/>
            </a:xfrm>
            <a:prstGeom prst="rect">
              <a:avLst/>
            </a:prstGeom>
            <a:solidFill>
              <a:srgbClr val="1E58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gray">
            <a:xfrm>
              <a:off x="5730" y="3874"/>
              <a:ext cx="126" cy="126"/>
            </a:xfrm>
            <a:custGeom>
              <a:avLst/>
              <a:gdLst>
                <a:gd name="T0" fmla="*/ 0 w 126"/>
                <a:gd name="T1" fmla="*/ 126 h 126"/>
                <a:gd name="T2" fmla="*/ 126 w 126"/>
                <a:gd name="T3" fmla="*/ 62 h 126"/>
                <a:gd name="T4" fmla="*/ 0 w 126"/>
                <a:gd name="T5" fmla="*/ 0 h 126"/>
                <a:gd name="T6" fmla="*/ 0 w 126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26"/>
                <a:gd name="T14" fmla="*/ 126 w 126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26">
                  <a:moveTo>
                    <a:pt x="0" y="126"/>
                  </a:moveTo>
                  <a:lnTo>
                    <a:pt x="126" y="62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E58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gray">
          <a:xfrm rot="16200000">
            <a:off x="66097" y="3686891"/>
            <a:ext cx="11854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err="1"/>
              <a:t>Mental</a:t>
            </a:r>
            <a:r>
              <a:rPr lang="hu-HU" sz="1600" b="1" dirty="0"/>
              <a:t> </a:t>
            </a:r>
            <a:r>
              <a:rPr lang="hu-HU" sz="1600" b="1" dirty="0" err="1"/>
              <a:t>stages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gray">
          <a:xfrm>
            <a:off x="309563" y="1941513"/>
            <a:ext cx="4873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gray">
          <a:xfrm>
            <a:off x="7658100" y="5711827"/>
            <a:ext cx="4000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7912828" y="3918406"/>
            <a:ext cx="7662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kern="0" dirty="0">
                <a:solidFill>
                  <a:sysClr val="windowText" lastClr="000000"/>
                </a:solidFill>
              </a:rPr>
              <a:t>Idő / Time</a:t>
            </a:r>
            <a:endParaRPr lang="en-US" sz="1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gray">
          <a:xfrm>
            <a:off x="1411289" y="5137152"/>
            <a:ext cx="6556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gray">
          <a:xfrm>
            <a:off x="928689" y="3497263"/>
            <a:ext cx="60593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kern="0" cap="small" dirty="0" err="1">
                <a:solidFill>
                  <a:srgbClr val="000000"/>
                </a:solidFill>
              </a:rPr>
              <a:t>DIagnosis</a:t>
            </a:r>
            <a:endParaRPr lang="en-US" sz="2000" b="1" kern="0" cap="small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gray">
          <a:xfrm>
            <a:off x="1512919" y="2341329"/>
            <a:ext cx="7341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kern="0" cap="small" dirty="0" err="1">
                <a:solidFill>
                  <a:srgbClr val="000000"/>
                </a:solidFill>
              </a:rPr>
              <a:t>Theraphy</a:t>
            </a:r>
            <a:endParaRPr lang="hu-HU" sz="1600" kern="0" cap="small" dirty="0">
              <a:solidFill>
                <a:srgbClr val="000000"/>
              </a:solidFill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kern="0" cap="small" dirty="0">
                <a:solidFill>
                  <a:srgbClr val="000000"/>
                </a:solidFill>
              </a:rPr>
              <a:t> </a:t>
            </a:r>
            <a:r>
              <a:rPr lang="hu-HU" sz="1600" kern="0" cap="small" dirty="0" err="1">
                <a:solidFill>
                  <a:srgbClr val="000000"/>
                </a:solidFill>
              </a:rPr>
              <a:t>chosen</a:t>
            </a:r>
            <a:endParaRPr lang="hu-HU" sz="1600" kern="0" cap="small" dirty="0">
              <a:solidFill>
                <a:srgbClr val="000000"/>
              </a:solidFill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gray">
          <a:xfrm>
            <a:off x="3578225" y="3843338"/>
            <a:ext cx="7000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gray">
          <a:xfrm>
            <a:off x="4221164" y="5567363"/>
            <a:ext cx="8524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kern="0">
              <a:solidFill>
                <a:sysClr val="windowText" lastClr="000000"/>
              </a:solidFill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gray">
          <a:xfrm>
            <a:off x="909639" y="5543552"/>
            <a:ext cx="7748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i="1" kern="0" dirty="0">
                <a:solidFill>
                  <a:srgbClr val="000000"/>
                </a:solidFill>
              </a:rPr>
              <a:t>Sokk 	    Tagadás és Depresszió               Remény a gyógyulásra             Gyógyulás öröme</a:t>
            </a:r>
            <a:endParaRPr lang="en-US" sz="1400" b="1" i="1" kern="0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"/>
          <p:cNvCxnSpPr>
            <a:cxnSpLocks noChangeShapeType="1"/>
          </p:cNvCxnSpPr>
          <p:nvPr/>
        </p:nvCxnSpPr>
        <p:spPr bwMode="auto">
          <a:xfrm flipV="1">
            <a:off x="1411288" y="1844677"/>
            <a:ext cx="0" cy="3984625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52"/>
          <p:cNvCxnSpPr>
            <a:cxnSpLocks noChangeShapeType="1"/>
          </p:cNvCxnSpPr>
          <p:nvPr/>
        </p:nvCxnSpPr>
        <p:spPr bwMode="auto">
          <a:xfrm flipV="1">
            <a:off x="2405063" y="1817690"/>
            <a:ext cx="0" cy="3984625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53"/>
          <p:cNvCxnSpPr>
            <a:cxnSpLocks noChangeShapeType="1"/>
          </p:cNvCxnSpPr>
          <p:nvPr/>
        </p:nvCxnSpPr>
        <p:spPr bwMode="auto">
          <a:xfrm flipH="1" flipV="1">
            <a:off x="2970214" y="1774825"/>
            <a:ext cx="33337" cy="3652838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Oval 5"/>
          <p:cNvSpPr>
            <a:spLocks noChangeAspect="1"/>
          </p:cNvSpPr>
          <p:nvPr/>
        </p:nvSpPr>
        <p:spPr>
          <a:xfrm>
            <a:off x="950913" y="3019427"/>
            <a:ext cx="331787" cy="358775"/>
          </a:xfrm>
          <a:prstGeom prst="ellipse">
            <a:avLst/>
          </a:prstGeom>
          <a:solidFill>
            <a:srgbClr val="1F497D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kern="0" dirty="0">
                <a:solidFill>
                  <a:sysClr val="window" lastClr="FFFFFF"/>
                </a:solidFill>
                <a:latin typeface="Calibri"/>
              </a:rPr>
              <a:t>1</a:t>
            </a:r>
          </a:p>
        </p:txBody>
      </p:sp>
      <p:sp>
        <p:nvSpPr>
          <p:cNvPr id="31" name="Oval 59"/>
          <p:cNvSpPr>
            <a:spLocks noChangeAspect="1"/>
          </p:cNvSpPr>
          <p:nvPr/>
        </p:nvSpPr>
        <p:spPr>
          <a:xfrm>
            <a:off x="1592263" y="3019427"/>
            <a:ext cx="331787" cy="358775"/>
          </a:xfrm>
          <a:prstGeom prst="ellipse">
            <a:avLst/>
          </a:prstGeom>
          <a:solidFill>
            <a:srgbClr val="1F497D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kern="0" dirty="0">
                <a:solidFill>
                  <a:sysClr val="window" lastClr="FFFFFF"/>
                </a:solidFill>
                <a:latin typeface="Calibri"/>
              </a:rPr>
              <a:t>2</a:t>
            </a:r>
          </a:p>
        </p:txBody>
      </p:sp>
      <p:sp>
        <p:nvSpPr>
          <p:cNvPr id="32" name="Oval 60"/>
          <p:cNvSpPr>
            <a:spLocks noChangeAspect="1"/>
          </p:cNvSpPr>
          <p:nvPr/>
        </p:nvSpPr>
        <p:spPr>
          <a:xfrm>
            <a:off x="2541589" y="3019427"/>
            <a:ext cx="331787" cy="358775"/>
          </a:xfrm>
          <a:prstGeom prst="ellipse">
            <a:avLst/>
          </a:prstGeom>
          <a:solidFill>
            <a:srgbClr val="1F497D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kern="0" dirty="0">
                <a:solidFill>
                  <a:sysClr val="window" lastClr="FFFFFF"/>
                </a:solidFill>
                <a:latin typeface="Calibri"/>
              </a:rPr>
              <a:t>3</a:t>
            </a:r>
          </a:p>
        </p:txBody>
      </p:sp>
      <p:cxnSp>
        <p:nvCxnSpPr>
          <p:cNvPr id="33" name="Straight Connector 61"/>
          <p:cNvCxnSpPr>
            <a:cxnSpLocks noChangeShapeType="1"/>
          </p:cNvCxnSpPr>
          <p:nvPr/>
        </p:nvCxnSpPr>
        <p:spPr bwMode="auto">
          <a:xfrm flipV="1">
            <a:off x="4664075" y="1812925"/>
            <a:ext cx="0" cy="3614738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36"/>
          <p:cNvSpPr>
            <a:spLocks noChangeArrowheads="1"/>
          </p:cNvSpPr>
          <p:nvPr/>
        </p:nvSpPr>
        <p:spPr bwMode="gray">
          <a:xfrm>
            <a:off x="2474245" y="3489844"/>
            <a:ext cx="4664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kern="0" cap="small" dirty="0" err="1">
                <a:solidFill>
                  <a:srgbClr val="000000"/>
                </a:solidFill>
              </a:rPr>
              <a:t>Refusal</a:t>
            </a:r>
            <a:endParaRPr lang="en-US" sz="1200" b="1" kern="0" cap="small" dirty="0">
              <a:solidFill>
                <a:srgbClr val="000000"/>
              </a:solidFill>
            </a:endParaRPr>
          </a:p>
        </p:txBody>
      </p:sp>
      <p:sp>
        <p:nvSpPr>
          <p:cNvPr id="35" name="Oval 63"/>
          <p:cNvSpPr>
            <a:spLocks noChangeAspect="1"/>
          </p:cNvSpPr>
          <p:nvPr/>
        </p:nvSpPr>
        <p:spPr>
          <a:xfrm>
            <a:off x="3298825" y="3019427"/>
            <a:ext cx="331788" cy="358775"/>
          </a:xfrm>
          <a:prstGeom prst="ellipse">
            <a:avLst/>
          </a:prstGeom>
          <a:solidFill>
            <a:srgbClr val="1F497D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kern="0" dirty="0">
                <a:solidFill>
                  <a:sysClr val="window" lastClr="FFFFFF"/>
                </a:solidFill>
                <a:latin typeface="Calibri"/>
              </a:rPr>
              <a:t>4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gray">
          <a:xfrm>
            <a:off x="3131840" y="3481389"/>
            <a:ext cx="6924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kern="0" cap="small" dirty="0" err="1">
                <a:solidFill>
                  <a:srgbClr val="000000"/>
                </a:solidFill>
              </a:rPr>
              <a:t>Acceptance</a:t>
            </a:r>
            <a:endParaRPr lang="en-US" sz="2000" b="1" kern="0" cap="small" dirty="0">
              <a:solidFill>
                <a:sysClr val="windowText" lastClr="000000"/>
              </a:solidFill>
            </a:endParaRPr>
          </a:p>
        </p:txBody>
      </p:sp>
      <p:sp>
        <p:nvSpPr>
          <p:cNvPr id="37" name="Oval 65"/>
          <p:cNvSpPr>
            <a:spLocks noChangeAspect="1"/>
          </p:cNvSpPr>
          <p:nvPr/>
        </p:nvSpPr>
        <p:spPr>
          <a:xfrm>
            <a:off x="5870575" y="3019427"/>
            <a:ext cx="331787" cy="358775"/>
          </a:xfrm>
          <a:prstGeom prst="ellipse">
            <a:avLst/>
          </a:prstGeom>
          <a:solidFill>
            <a:srgbClr val="1F497D"/>
          </a:solidFill>
          <a:ln w="127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kern="0" dirty="0">
                <a:solidFill>
                  <a:sysClr val="window" lastClr="FFFFFF"/>
                </a:solidFill>
                <a:latin typeface="Calibri"/>
              </a:rPr>
              <a:t>5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gray">
          <a:xfrm>
            <a:off x="5421314" y="3511550"/>
            <a:ext cx="15709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kern="0" cap="small" dirty="0" err="1">
                <a:solidFill>
                  <a:srgbClr val="000000"/>
                </a:solidFill>
              </a:rPr>
              <a:t>Rehabilitation</a:t>
            </a:r>
            <a:r>
              <a:rPr lang="hu-HU" sz="1200" b="1" kern="0" cap="small" dirty="0">
                <a:solidFill>
                  <a:srgbClr val="000000"/>
                </a:solidFill>
              </a:rPr>
              <a:t>, </a:t>
            </a:r>
            <a:r>
              <a:rPr lang="hu-HU" sz="1200" b="1" kern="0" cap="small" dirty="0" err="1">
                <a:solidFill>
                  <a:srgbClr val="000000"/>
                </a:solidFill>
              </a:rPr>
              <a:t>follow-up</a:t>
            </a:r>
            <a:endParaRPr lang="en-US" sz="2000" b="1" kern="0" cap="small" dirty="0">
              <a:solidFill>
                <a:sysClr val="windowText" lastClr="000000"/>
              </a:solidFill>
            </a:endParaRPr>
          </a:p>
        </p:txBody>
      </p:sp>
      <p:sp>
        <p:nvSpPr>
          <p:cNvPr id="39" name="Freeform 1"/>
          <p:cNvSpPr/>
          <p:nvPr/>
        </p:nvSpPr>
        <p:spPr>
          <a:xfrm>
            <a:off x="3176589" y="3325813"/>
            <a:ext cx="5387975" cy="1979612"/>
          </a:xfrm>
          <a:custGeom>
            <a:avLst/>
            <a:gdLst>
              <a:gd name="connsiteX0" fmla="*/ 0 w 5784910"/>
              <a:gd name="connsiteY0" fmla="*/ 1736976 h 1969205"/>
              <a:gd name="connsiteX1" fmla="*/ 304800 w 5784910"/>
              <a:gd name="connsiteY1" fmla="*/ 1882119 h 1969205"/>
              <a:gd name="connsiteX2" fmla="*/ 478971 w 5784910"/>
              <a:gd name="connsiteY2" fmla="*/ 1882119 h 1969205"/>
              <a:gd name="connsiteX3" fmla="*/ 754743 w 5784910"/>
              <a:gd name="connsiteY3" fmla="*/ 1693433 h 1969205"/>
              <a:gd name="connsiteX4" fmla="*/ 972457 w 5784910"/>
              <a:gd name="connsiteY4" fmla="*/ 1809548 h 1969205"/>
              <a:gd name="connsiteX5" fmla="*/ 1219200 w 5784910"/>
              <a:gd name="connsiteY5" fmla="*/ 1969205 h 1969205"/>
              <a:gd name="connsiteX6" fmla="*/ 1509486 w 5784910"/>
              <a:gd name="connsiteY6" fmla="*/ 1809548 h 1969205"/>
              <a:gd name="connsiteX7" fmla="*/ 1799771 w 5784910"/>
              <a:gd name="connsiteY7" fmla="*/ 1838576 h 1969205"/>
              <a:gd name="connsiteX8" fmla="*/ 2220686 w 5784910"/>
              <a:gd name="connsiteY8" fmla="*/ 1287033 h 1969205"/>
              <a:gd name="connsiteX9" fmla="*/ 2888343 w 5784910"/>
              <a:gd name="connsiteY9" fmla="*/ 1243491 h 1969205"/>
              <a:gd name="connsiteX10" fmla="*/ 3106057 w 5784910"/>
              <a:gd name="connsiteY10" fmla="*/ 1069319 h 1969205"/>
              <a:gd name="connsiteX11" fmla="*/ 3759200 w 5784910"/>
              <a:gd name="connsiteY11" fmla="*/ 909662 h 1969205"/>
              <a:gd name="connsiteX12" fmla="*/ 4078514 w 5784910"/>
              <a:gd name="connsiteY12" fmla="*/ 532291 h 1969205"/>
              <a:gd name="connsiteX13" fmla="*/ 4586514 w 5784910"/>
              <a:gd name="connsiteY13" fmla="*/ 459719 h 1969205"/>
              <a:gd name="connsiteX14" fmla="*/ 4876800 w 5784910"/>
              <a:gd name="connsiteY14" fmla="*/ 154919 h 1969205"/>
              <a:gd name="connsiteX15" fmla="*/ 5413828 w 5784910"/>
              <a:gd name="connsiteY15" fmla="*/ 111376 h 1969205"/>
              <a:gd name="connsiteX16" fmla="*/ 5747657 w 5784910"/>
              <a:gd name="connsiteY16" fmla="*/ 9776 h 1969205"/>
              <a:gd name="connsiteX17" fmla="*/ 5762171 w 5784910"/>
              <a:gd name="connsiteY17" fmla="*/ 9776 h 19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84910" h="1969205">
                <a:moveTo>
                  <a:pt x="0" y="1736976"/>
                </a:moveTo>
                <a:cubicBezTo>
                  <a:pt x="112486" y="1797452"/>
                  <a:pt x="224972" y="1857929"/>
                  <a:pt x="304800" y="1882119"/>
                </a:cubicBezTo>
                <a:cubicBezTo>
                  <a:pt x="384628" y="1906309"/>
                  <a:pt x="403981" y="1913567"/>
                  <a:pt x="478971" y="1882119"/>
                </a:cubicBezTo>
                <a:cubicBezTo>
                  <a:pt x="553961" y="1850671"/>
                  <a:pt x="672495" y="1705528"/>
                  <a:pt x="754743" y="1693433"/>
                </a:cubicBezTo>
                <a:cubicBezTo>
                  <a:pt x="836991" y="1681338"/>
                  <a:pt x="895048" y="1763586"/>
                  <a:pt x="972457" y="1809548"/>
                </a:cubicBezTo>
                <a:cubicBezTo>
                  <a:pt x="1049867" y="1855510"/>
                  <a:pt x="1129695" y="1969205"/>
                  <a:pt x="1219200" y="1969205"/>
                </a:cubicBezTo>
                <a:cubicBezTo>
                  <a:pt x="1308705" y="1969205"/>
                  <a:pt x="1412724" y="1831320"/>
                  <a:pt x="1509486" y="1809548"/>
                </a:cubicBezTo>
                <a:cubicBezTo>
                  <a:pt x="1606248" y="1787777"/>
                  <a:pt x="1681238" y="1925662"/>
                  <a:pt x="1799771" y="1838576"/>
                </a:cubicBezTo>
                <a:cubicBezTo>
                  <a:pt x="1918304" y="1751490"/>
                  <a:pt x="2039257" y="1386214"/>
                  <a:pt x="2220686" y="1287033"/>
                </a:cubicBezTo>
                <a:cubicBezTo>
                  <a:pt x="2402115" y="1187852"/>
                  <a:pt x="2740781" y="1279777"/>
                  <a:pt x="2888343" y="1243491"/>
                </a:cubicBezTo>
                <a:cubicBezTo>
                  <a:pt x="3035905" y="1207205"/>
                  <a:pt x="2960914" y="1124957"/>
                  <a:pt x="3106057" y="1069319"/>
                </a:cubicBezTo>
                <a:cubicBezTo>
                  <a:pt x="3251200" y="1013681"/>
                  <a:pt x="3597124" y="999167"/>
                  <a:pt x="3759200" y="909662"/>
                </a:cubicBezTo>
                <a:cubicBezTo>
                  <a:pt x="3921276" y="820157"/>
                  <a:pt x="3940628" y="607281"/>
                  <a:pt x="4078514" y="532291"/>
                </a:cubicBezTo>
                <a:cubicBezTo>
                  <a:pt x="4216400" y="457301"/>
                  <a:pt x="4453466" y="522614"/>
                  <a:pt x="4586514" y="459719"/>
                </a:cubicBezTo>
                <a:cubicBezTo>
                  <a:pt x="4719562" y="396824"/>
                  <a:pt x="4738914" y="212976"/>
                  <a:pt x="4876800" y="154919"/>
                </a:cubicBezTo>
                <a:cubicBezTo>
                  <a:pt x="5014686" y="96862"/>
                  <a:pt x="5268685" y="135566"/>
                  <a:pt x="5413828" y="111376"/>
                </a:cubicBezTo>
                <a:cubicBezTo>
                  <a:pt x="5558971" y="87186"/>
                  <a:pt x="5689600" y="26709"/>
                  <a:pt x="5747657" y="9776"/>
                </a:cubicBezTo>
                <a:cubicBezTo>
                  <a:pt x="5805714" y="-7157"/>
                  <a:pt x="5783942" y="1309"/>
                  <a:pt x="5762171" y="9776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0" name="Oval 3"/>
          <p:cNvSpPr/>
          <p:nvPr/>
        </p:nvSpPr>
        <p:spPr>
          <a:xfrm>
            <a:off x="2927350" y="4813300"/>
            <a:ext cx="296863" cy="30638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1" name="Freeform 4"/>
          <p:cNvSpPr/>
          <p:nvPr/>
        </p:nvSpPr>
        <p:spPr>
          <a:xfrm>
            <a:off x="882651" y="3605213"/>
            <a:ext cx="2074863" cy="1395412"/>
          </a:xfrm>
          <a:custGeom>
            <a:avLst/>
            <a:gdLst>
              <a:gd name="connsiteX0" fmla="*/ 0 w 2075543"/>
              <a:gd name="connsiteY0" fmla="*/ 249517 h 1396146"/>
              <a:gd name="connsiteX1" fmla="*/ 232229 w 2075543"/>
              <a:gd name="connsiteY1" fmla="*/ 1323574 h 1396146"/>
              <a:gd name="connsiteX2" fmla="*/ 609600 w 2075543"/>
              <a:gd name="connsiteY2" fmla="*/ 772032 h 1396146"/>
              <a:gd name="connsiteX3" fmla="*/ 899886 w 2075543"/>
              <a:gd name="connsiteY3" fmla="*/ 2774 h 1396146"/>
              <a:gd name="connsiteX4" fmla="*/ 1422400 w 2075543"/>
              <a:gd name="connsiteY4" fmla="*/ 1062317 h 1396146"/>
              <a:gd name="connsiteX5" fmla="*/ 2075543 w 2075543"/>
              <a:gd name="connsiteY5" fmla="*/ 1396146 h 139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5543" h="1396146">
                <a:moveTo>
                  <a:pt x="0" y="249517"/>
                </a:moveTo>
                <a:cubicBezTo>
                  <a:pt x="65314" y="743002"/>
                  <a:pt x="130629" y="1236488"/>
                  <a:pt x="232229" y="1323574"/>
                </a:cubicBezTo>
                <a:cubicBezTo>
                  <a:pt x="333829" y="1410660"/>
                  <a:pt x="498324" y="992165"/>
                  <a:pt x="609600" y="772032"/>
                </a:cubicBezTo>
                <a:cubicBezTo>
                  <a:pt x="720876" y="551899"/>
                  <a:pt x="764419" y="-45607"/>
                  <a:pt x="899886" y="2774"/>
                </a:cubicBezTo>
                <a:cubicBezTo>
                  <a:pt x="1035353" y="51155"/>
                  <a:pt x="1226457" y="830088"/>
                  <a:pt x="1422400" y="1062317"/>
                </a:cubicBezTo>
                <a:cubicBezTo>
                  <a:pt x="1618343" y="1294546"/>
                  <a:pt x="1846943" y="1345346"/>
                  <a:pt x="2075543" y="1396146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42" name="Picture 2" descr="csodalogoveg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40240"/>
            <a:ext cx="1173162" cy="9874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sodalogoveg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2827340"/>
            <a:ext cx="561975" cy="473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sodalogoveg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2870883"/>
            <a:ext cx="563563" cy="473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sodalogoveg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6" y="2710091"/>
            <a:ext cx="563563" cy="4746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sodalogoveg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6" y="1801814"/>
            <a:ext cx="563563" cy="473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0"/>
          <p:cNvSpPr>
            <a:spLocks noChangeArrowheads="1"/>
          </p:cNvSpPr>
          <p:nvPr/>
        </p:nvSpPr>
        <p:spPr bwMode="gray">
          <a:xfrm>
            <a:off x="909639" y="5826128"/>
            <a:ext cx="77485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i="1" kern="0" dirty="0" err="1">
                <a:solidFill>
                  <a:srgbClr val="000000"/>
                </a:solidFill>
              </a:rPr>
              <a:t>Shock</a:t>
            </a:r>
            <a:r>
              <a:rPr lang="hu-HU" sz="1400" i="1" kern="0" dirty="0">
                <a:solidFill>
                  <a:srgbClr val="000000"/>
                </a:solidFill>
              </a:rPr>
              <a:t>           </a:t>
            </a:r>
            <a:r>
              <a:rPr lang="hu-HU" sz="1400" i="1" kern="0" dirty="0" err="1">
                <a:solidFill>
                  <a:srgbClr val="000000"/>
                </a:solidFill>
              </a:rPr>
              <a:t>Denial</a:t>
            </a:r>
            <a:r>
              <a:rPr lang="hu-HU" sz="1400" i="1" kern="0" dirty="0">
                <a:solidFill>
                  <a:srgbClr val="000000"/>
                </a:solidFill>
              </a:rPr>
              <a:t>   and  </a:t>
            </a:r>
            <a:r>
              <a:rPr lang="hu-HU" sz="1400" i="1" kern="0" dirty="0" err="1">
                <a:solidFill>
                  <a:srgbClr val="000000"/>
                </a:solidFill>
              </a:rPr>
              <a:t>Depression</a:t>
            </a:r>
            <a:r>
              <a:rPr lang="hu-HU" sz="1400" i="1" kern="0" dirty="0">
                <a:solidFill>
                  <a:srgbClr val="000000"/>
                </a:solidFill>
              </a:rPr>
              <a:t>	           </a:t>
            </a:r>
            <a:r>
              <a:rPr lang="hu-HU" sz="1400" i="1" kern="0" dirty="0" err="1">
                <a:solidFill>
                  <a:srgbClr val="000000"/>
                </a:solidFill>
              </a:rPr>
              <a:t>Hope</a:t>
            </a:r>
            <a:r>
              <a:rPr lang="hu-HU" sz="1400" i="1" kern="0" dirty="0">
                <a:solidFill>
                  <a:srgbClr val="000000"/>
                </a:solidFill>
              </a:rPr>
              <a:t> </a:t>
            </a:r>
            <a:r>
              <a:rPr lang="hu-HU" sz="1400" i="1" kern="0" dirty="0" err="1">
                <a:solidFill>
                  <a:srgbClr val="000000"/>
                </a:solidFill>
              </a:rPr>
              <a:t>for</a:t>
            </a:r>
            <a:r>
              <a:rPr lang="hu-HU" sz="1400" i="1" kern="0" dirty="0">
                <a:solidFill>
                  <a:srgbClr val="000000"/>
                </a:solidFill>
              </a:rPr>
              <a:t> </a:t>
            </a:r>
            <a:r>
              <a:rPr lang="hu-HU" sz="1400" i="1" kern="0" dirty="0" err="1">
                <a:solidFill>
                  <a:srgbClr val="000000"/>
                </a:solidFill>
              </a:rPr>
              <a:t>remission</a:t>
            </a:r>
            <a:r>
              <a:rPr lang="hu-HU" sz="1400" i="1" kern="0" dirty="0">
                <a:solidFill>
                  <a:srgbClr val="000000"/>
                </a:solidFill>
              </a:rPr>
              <a:t>	 	    </a:t>
            </a:r>
            <a:r>
              <a:rPr lang="hu-HU" sz="1400" i="1" kern="0" dirty="0" err="1">
                <a:solidFill>
                  <a:srgbClr val="000000"/>
                </a:solidFill>
              </a:rPr>
              <a:t>Recovery</a:t>
            </a:r>
            <a:r>
              <a:rPr lang="hu-HU" sz="1400" i="1" kern="0" dirty="0">
                <a:solidFill>
                  <a:srgbClr val="000000"/>
                </a:solidFill>
              </a:rPr>
              <a:t>	</a:t>
            </a:r>
            <a:endParaRPr lang="en-US" sz="1400" i="1" kern="0" dirty="0">
              <a:solidFill>
                <a:srgbClr val="000000"/>
              </a:solidFill>
            </a:endParaRPr>
          </a:p>
        </p:txBody>
      </p:sp>
      <p:sp>
        <p:nvSpPr>
          <p:cNvPr id="48" name="Szövegdoboz 8"/>
          <p:cNvSpPr txBox="1">
            <a:spLocks noChangeArrowheads="1"/>
          </p:cNvSpPr>
          <p:nvPr/>
        </p:nvSpPr>
        <p:spPr bwMode="auto">
          <a:xfrm>
            <a:off x="588169" y="980778"/>
            <a:ext cx="8118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/>
              <a:t>Magic Lamp’s </a:t>
            </a:r>
            <a:r>
              <a:rPr lang="hu-HU" sz="2000" b="1" dirty="0" err="1"/>
              <a:t>psychological</a:t>
            </a:r>
            <a:r>
              <a:rPr lang="hu-HU" sz="2000" b="1" dirty="0"/>
              <a:t> </a:t>
            </a:r>
            <a:r>
              <a:rPr lang="en-US" sz="2000" b="1" dirty="0"/>
              <a:t>effect </a:t>
            </a:r>
            <a:r>
              <a:rPr lang="hu-HU" sz="2000" b="1" dirty="0" err="1"/>
              <a:t>in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healing</a:t>
            </a:r>
            <a:r>
              <a:rPr lang="hu-HU" sz="2000" b="1" dirty="0"/>
              <a:t> </a:t>
            </a:r>
            <a:r>
              <a:rPr lang="hu-HU" sz="2000" b="1" dirty="0" err="1"/>
              <a:t>process</a:t>
            </a:r>
            <a:endParaRPr lang="hu-HU" sz="2000" b="1" dirty="0"/>
          </a:p>
        </p:txBody>
      </p:sp>
      <p:cxnSp>
        <p:nvCxnSpPr>
          <p:cNvPr id="49" name="Egyenes összekötő nyíllal 48"/>
          <p:cNvCxnSpPr/>
          <p:nvPr/>
        </p:nvCxnSpPr>
        <p:spPr>
          <a:xfrm flipH="1" flipV="1">
            <a:off x="6558757" y="4315619"/>
            <a:ext cx="433501" cy="342506"/>
          </a:xfrm>
          <a:prstGeom prst="straightConnector1">
            <a:avLst/>
          </a:prstGeom>
          <a:ln w="31750">
            <a:solidFill>
              <a:schemeClr val="tx2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/>
          <p:cNvSpPr txBox="1"/>
          <p:nvPr/>
        </p:nvSpPr>
        <p:spPr>
          <a:xfrm>
            <a:off x="5573714" y="4831348"/>
            <a:ext cx="3243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Without Magic Lamp’s </a:t>
            </a:r>
            <a:r>
              <a:rPr lang="hu-HU" sz="1400" i="1" dirty="0"/>
              <a:t>i</a:t>
            </a:r>
            <a:r>
              <a:rPr lang="en-US" sz="1400" i="1" dirty="0" err="1"/>
              <a:t>nvolvement</a:t>
            </a:r>
            <a:r>
              <a:rPr lang="hu-HU" sz="1400" b="1" i="1" dirty="0"/>
              <a:t> </a:t>
            </a:r>
            <a:endParaRPr lang="hu-HU" sz="1400" i="1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6022975" y="4564620"/>
            <a:ext cx="279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Csodalámpa nélkül…</a:t>
            </a:r>
          </a:p>
        </p:txBody>
      </p:sp>
    </p:spTree>
    <p:extLst>
      <p:ext uri="{BB962C8B-B14F-4D97-AF65-F5344CB8AC3E}">
        <p14:creationId xmlns:p14="http://schemas.microsoft.com/office/powerpoint/2010/main" val="39672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Mérföldköveink</a:t>
            </a:r>
            <a:endParaRPr lang="hu-HU" sz="2800" b="1" dirty="0">
              <a:solidFill>
                <a:srgbClr val="1D086C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2003: alapítás,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két kívánság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teljesítése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Országos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kívánságteljesítő hálózat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épül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2007: Pro-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bono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auditorunk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PwC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2009: az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1000.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kívánság teljesítése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2013: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Superbrands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különdíj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MagyarBrands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díj a Gyermekekért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2016: „Csodabogarak” mozgalom beindítása – sportolók és magán-kezdeményezések a Csodalámpáért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2019: az EMMI-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től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hu-H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Voluntarius</a:t>
            </a: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díjat kaptunk!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2020: 227 kívánság teljesítése a COVID miatt lezárt 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gyermekklinikák ellenére – köztük a </a:t>
            </a:r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4000. kívánság</a:t>
            </a:r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Hivatalosan is </a:t>
            </a:r>
            <a:r>
              <a:rPr 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Etikus Adománygyűjtő Szervezet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lettünk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2022: 309 újabb álmot váltottunk valóra! </a:t>
            </a:r>
          </a:p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 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GyógyBűvészetet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már 12 klinikán alkalmazzák!</a:t>
            </a:r>
          </a:p>
          <a:p>
            <a:r>
              <a:rPr lang="hu-HU" sz="21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hu-H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új kívánság, nemzetközi kooperáció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cseh, 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észt, lengyel és spanyol kívánságteljesítő alapítványokkal</a:t>
            </a:r>
          </a:p>
          <a:p>
            <a:r>
              <a:rPr lang="hu-H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2024: az 5000. megvalósult álom éve!!!</a:t>
            </a:r>
          </a:p>
          <a:p>
            <a:pPr marL="0" indent="0"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hu-HU" sz="20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5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374419"/>
            <a:ext cx="1948222" cy="185966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8" name="Objektum 7">
            <a:extLst>
              <a:ext uri="{FF2B5EF4-FFF2-40B4-BE49-F238E27FC236}">
                <a16:creationId xmlns:a16="http://schemas.microsoft.com/office/drawing/2014/main" id="{40A2D29F-AF58-3449-921B-437E73C12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24785"/>
              </p:ext>
            </p:extLst>
          </p:nvPr>
        </p:nvGraphicFramePr>
        <p:xfrm>
          <a:off x="7740352" y="549221"/>
          <a:ext cx="1191438" cy="6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4" imgW="7292234" imgH="4122012" progId="Acrobat.Document.DC">
                  <p:embed/>
                </p:oleObj>
              </mc:Choice>
              <mc:Fallback>
                <p:oleObj name="Acrobat Document" r:id="rId4" imgW="7292234" imgH="4122012" progId="Acrobat.Document.DC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BA3A06E-3EAB-352E-21A6-DB133BD31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0352" y="549221"/>
                        <a:ext cx="1191438" cy="6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7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6</a:t>
            </a:fld>
            <a:endParaRPr lang="hu-HU"/>
          </a:p>
        </p:txBody>
      </p:sp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id="{89AF9E19-F528-0F6A-D2A8-16609D85D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24785"/>
              </p:ext>
            </p:extLst>
          </p:nvPr>
        </p:nvGraphicFramePr>
        <p:xfrm>
          <a:off x="7740352" y="549221"/>
          <a:ext cx="1191438" cy="6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Acrobat Document" r:id="rId3" imgW="7292234" imgH="4122012" progId="Acrobat.Document.DC">
                  <p:embed/>
                </p:oleObj>
              </mc:Choice>
              <mc:Fallback>
                <p:oleObj name="Acrobat Document" r:id="rId3" imgW="7292234" imgH="4122012" progId="Acrobat.Document.DC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BA3A06E-3EAB-352E-21A6-DB133BD31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0352" y="549221"/>
                        <a:ext cx="1191438" cy="6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557652"/>
              </p:ext>
            </p:extLst>
          </p:nvPr>
        </p:nvGraphicFramePr>
        <p:xfrm>
          <a:off x="647564" y="1011611"/>
          <a:ext cx="7848872" cy="532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04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8883" y="441343"/>
            <a:ext cx="8229600" cy="990600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 évi kimutatások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13" name="Objektum 12">
            <a:extLst>
              <a:ext uri="{FF2B5EF4-FFF2-40B4-BE49-F238E27FC236}">
                <a16:creationId xmlns:a16="http://schemas.microsoft.com/office/drawing/2014/main" id="{C2FF8B38-A6A3-A2CC-BE3A-A21D7145F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24785"/>
              </p:ext>
            </p:extLst>
          </p:nvPr>
        </p:nvGraphicFramePr>
        <p:xfrm>
          <a:off x="7740352" y="549221"/>
          <a:ext cx="1191438" cy="6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4" imgW="7292234" imgH="4122012" progId="Acrobat.Document.DC">
                  <p:embed/>
                </p:oleObj>
              </mc:Choice>
              <mc:Fallback>
                <p:oleObj name="Acrobat Document" r:id="rId4" imgW="7292234" imgH="4122012" progId="Acrobat.Document.DC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BA3A06E-3EAB-352E-21A6-DB133BD31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0352" y="549221"/>
                        <a:ext cx="1191438" cy="6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ép 2">
            <a:extLst>
              <a:ext uri="{FF2B5EF4-FFF2-40B4-BE49-F238E27FC236}">
                <a16:creationId xmlns:a16="http://schemas.microsoft.com/office/drawing/2014/main" id="{36CBD640-0A33-B0DB-8F3B-A8DC4046C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76" y="1163337"/>
            <a:ext cx="4644008" cy="283186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0777EC9-364D-3D3E-C04A-2D84ADF8F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608" y="1330622"/>
            <a:ext cx="4302181" cy="262119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279C950-ADE4-B3F2-5382-0B13C95350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642" y="3861048"/>
            <a:ext cx="4509931" cy="27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kívánság - mérföldköveink</a:t>
            </a:r>
            <a:endParaRPr lang="hu-H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8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3915"/>
            <a:ext cx="751169" cy="625457"/>
          </a:xfrm>
          <a:prstGeom prst="rect">
            <a:avLst/>
          </a:prstGeom>
        </p:spPr>
      </p:pic>
      <p:pic>
        <p:nvPicPr>
          <p:cNvPr id="1026" name="Picture 2" descr="https://www.csodalampa.hu/Content/images/csab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0" y="1538324"/>
            <a:ext cx="1682247" cy="143496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7039" y="3097598"/>
            <a:ext cx="204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>
                <a:solidFill>
                  <a:srgbClr val="C00000"/>
                </a:solidFill>
              </a:rPr>
              <a:t>1.</a:t>
            </a:r>
            <a:r>
              <a:rPr lang="hu-HU" sz="1200" b="1" dirty="0"/>
              <a:t> Csaba (3, Ikrény) 2003</a:t>
            </a:r>
          </a:p>
          <a:p>
            <a:pPr algn="ctr"/>
            <a:r>
              <a:rPr lang="hu-HU" sz="1200" b="1" dirty="0"/>
              <a:t>Pedálos autót kapott</a:t>
            </a:r>
          </a:p>
        </p:txBody>
      </p:sp>
      <p:pic>
        <p:nvPicPr>
          <p:cNvPr id="1028" name="Picture 4" descr="https://www.csodalampa.hu/Content/images/01087_Benedek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69405"/>
            <a:ext cx="1728192" cy="1296144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2637663" y="2806313"/>
            <a:ext cx="211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C00000"/>
                </a:solidFill>
              </a:rPr>
              <a:t>1000</a:t>
            </a:r>
            <a:r>
              <a:rPr lang="hu-HU" sz="1200" b="1" dirty="0"/>
              <a:t>. Benedek (10, Budapest) 2009</a:t>
            </a:r>
          </a:p>
          <a:p>
            <a:pPr algn="ctr"/>
            <a:r>
              <a:rPr lang="hu-HU" sz="1200" b="1" dirty="0"/>
              <a:t>Utazás az Orient Express-en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068121" y="1524000"/>
            <a:ext cx="1836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C00000"/>
                </a:solidFill>
              </a:rPr>
              <a:t>2000.</a:t>
            </a:r>
            <a:r>
              <a:rPr lang="hu-HU" sz="1200" b="1" dirty="0"/>
              <a:t> Réka (11, Encs) 2012</a:t>
            </a:r>
          </a:p>
          <a:p>
            <a:pPr algn="ctr"/>
            <a:r>
              <a:rPr lang="hu-HU" sz="1200" b="1" dirty="0"/>
              <a:t>Találkozás az Állatkert szóvivőjével, </a:t>
            </a:r>
          </a:p>
          <a:p>
            <a:pPr algn="ctr"/>
            <a:r>
              <a:rPr lang="hu-HU" sz="1200" b="1" dirty="0"/>
              <a:t>Hanga Zoltánnal</a:t>
            </a:r>
          </a:p>
        </p:txBody>
      </p:sp>
      <p:pic>
        <p:nvPicPr>
          <p:cNvPr id="1032" name="Picture 8" descr="https://www.csodalampa.hu/Content/images/2147_Reka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3" y="1438078"/>
            <a:ext cx="1857036" cy="139277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csodalampa.hu/Content/images/2864_Dora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5" y="3683576"/>
            <a:ext cx="1971506" cy="125191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155575" y="5002945"/>
            <a:ext cx="224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C00000"/>
                </a:solidFill>
              </a:rPr>
              <a:t>2500</a:t>
            </a:r>
            <a:r>
              <a:rPr lang="hu-HU" sz="1200" b="1" dirty="0"/>
              <a:t>. Dóra (14, Derecske) 2015</a:t>
            </a:r>
          </a:p>
          <a:p>
            <a:pPr algn="ctr"/>
            <a:r>
              <a:rPr lang="hu-HU" sz="1200" b="1" dirty="0"/>
              <a:t>„Kis-mesterhegedűt” kapott </a:t>
            </a:r>
          </a:p>
          <a:p>
            <a:pPr algn="ctr"/>
            <a:r>
              <a:rPr lang="hu-HU" sz="1200" b="1" dirty="0"/>
              <a:t>a Paganini Hangszerboltban</a:t>
            </a:r>
          </a:p>
        </p:txBody>
      </p:sp>
      <p:pic>
        <p:nvPicPr>
          <p:cNvPr id="1036" name="Picture 12" descr="https://www.csodalampa.hu/Content/images/3377_Dominika_9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00" y="3795214"/>
            <a:ext cx="2000203" cy="150015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2420388" y="5412311"/>
            <a:ext cx="238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C00000"/>
                </a:solidFill>
              </a:rPr>
              <a:t>3000</a:t>
            </a:r>
            <a:r>
              <a:rPr lang="hu-HU" sz="1200" b="1" dirty="0"/>
              <a:t>. Dominika (17, Zsarolyán) 2016</a:t>
            </a:r>
          </a:p>
          <a:p>
            <a:pPr algn="ctr"/>
            <a:r>
              <a:rPr lang="hu-HU" sz="1200" b="1" dirty="0"/>
              <a:t>Profi fodrászkellék csomagot,</a:t>
            </a:r>
          </a:p>
          <a:p>
            <a:pPr algn="ctr"/>
            <a:r>
              <a:rPr lang="hu-HU" sz="1200" b="1" dirty="0"/>
              <a:t>szakmai tanácsokat kapott a Hajas </a:t>
            </a:r>
          </a:p>
          <a:p>
            <a:pPr algn="ctr"/>
            <a:r>
              <a:rPr lang="hu-HU" sz="1200" b="1" dirty="0"/>
              <a:t>Szalonban Hajas Lászlótól 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53" y="2939317"/>
            <a:ext cx="1152232" cy="153381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zövegdoboz 20"/>
          <p:cNvSpPr txBox="1"/>
          <p:nvPr/>
        </p:nvSpPr>
        <p:spPr>
          <a:xfrm>
            <a:off x="7304757" y="2973285"/>
            <a:ext cx="1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C00000"/>
                </a:solidFill>
              </a:rPr>
              <a:t>4000</a:t>
            </a:r>
            <a:r>
              <a:rPr lang="hu-HU" sz="1200" b="1" dirty="0"/>
              <a:t>. Attila (18, Szeged) 2020</a:t>
            </a:r>
          </a:p>
          <a:p>
            <a:pPr algn="ctr"/>
            <a:r>
              <a:rPr lang="hu-HU" sz="1200" b="1" dirty="0"/>
              <a:t>LEGO </a:t>
            </a:r>
            <a:r>
              <a:rPr lang="hu-HU" sz="1200" b="1" dirty="0" err="1"/>
              <a:t>Technik</a:t>
            </a:r>
            <a:r>
              <a:rPr lang="hu-HU" sz="1200" b="1" dirty="0"/>
              <a:t> </a:t>
            </a:r>
          </a:p>
          <a:p>
            <a:pPr algn="ctr"/>
            <a:r>
              <a:rPr lang="hu-HU" sz="1200" b="1" dirty="0" err="1"/>
              <a:t>Liebherr</a:t>
            </a:r>
            <a:r>
              <a:rPr lang="hu-HU" sz="1200" b="1" dirty="0"/>
              <a:t> R 9800 Exkavátort </a:t>
            </a:r>
          </a:p>
          <a:p>
            <a:pPr algn="ctr"/>
            <a:r>
              <a:rPr lang="hu-HU" sz="1200" b="1" dirty="0"/>
              <a:t>kapott</a:t>
            </a:r>
          </a:p>
        </p:txBody>
      </p:sp>
      <p:sp>
        <p:nvSpPr>
          <p:cNvPr id="8" name="AutoShape 16" descr="LEGO Technic Liebherr R 9800 Exkavátor akciós áron: 124.900 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8" descr="LEGO Technic Liebherr R 9800 Exkavátor akciós áron: 124.900 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47" name="Picture 23" descr="https://encrypted-tbn0.gstatic.com/images?q=tbn:ANd9GcSUkMzZLoGm3FKK1C8Di3hKYCkPT1BNWfsTQofAb9RlsE8QGeElPTBjxfwaJqQ&amp;usqp=CA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07" y="3399656"/>
            <a:ext cx="1173291" cy="12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3F1564B-757D-7A79-7135-207B4E612996}"/>
              </a:ext>
            </a:extLst>
          </p:cNvPr>
          <p:cNvSpPr txBox="1"/>
          <p:nvPr/>
        </p:nvSpPr>
        <p:spPr>
          <a:xfrm>
            <a:off x="5309121" y="4940937"/>
            <a:ext cx="12275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C00000"/>
                </a:solidFill>
              </a:rPr>
              <a:t>5000</a:t>
            </a:r>
            <a:r>
              <a:rPr lang="hu-HU" sz="1200" b="1" dirty="0"/>
              <a:t>. Zoé </a:t>
            </a:r>
            <a:br>
              <a:rPr lang="hu-HU" sz="1200" b="1" dirty="0"/>
            </a:br>
            <a:r>
              <a:rPr lang="hu-HU" sz="1200" b="1" dirty="0"/>
              <a:t>(8, Pécel) 2024 </a:t>
            </a:r>
            <a:br>
              <a:rPr lang="hu-HU" sz="1200" b="1" dirty="0"/>
            </a:br>
            <a:r>
              <a:rPr lang="hu-HU" sz="1200" b="1" dirty="0"/>
              <a:t>Hegedűt és hegedű órákat kapott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4E8234D-41A8-E5B2-D393-366B314A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86" y="4581596"/>
            <a:ext cx="1456748" cy="1942331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505473" y="1268760"/>
            <a:ext cx="8442934" cy="5040561"/>
            <a:chOff x="539750" y="981075"/>
            <a:chExt cx="8674728" cy="5164138"/>
          </a:xfrm>
        </p:grpSpPr>
        <p:pic>
          <p:nvPicPr>
            <p:cNvPr id="9" name="Picture 2" descr="Mo_al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981075"/>
              <a:ext cx="8280400" cy="516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7580813" y="2197104"/>
              <a:ext cx="1633665" cy="39415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Budapest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Miskolc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Debrecen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Szeged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Pécs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Szombathely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Veszprém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Zalaegerszeg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Kaposvár - Mosdós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Nyíregyháza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hu-HU" altLang="hu-HU" sz="1600" b="1" dirty="0">
                  <a:solidFill>
                    <a:schemeClr val="accent1">
                      <a:lumMod val="75000"/>
                    </a:schemeClr>
                  </a:solidFill>
                </a:rPr>
                <a:t>Kecskemét</a:t>
              </a:r>
            </a:p>
          </p:txBody>
        </p:sp>
      </p:grpSp>
      <p:pic>
        <p:nvPicPr>
          <p:cNvPr id="11" name="Picture 13" descr="mosolyg—szi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93" y="2428011"/>
            <a:ext cx="1880579" cy="1206657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39" y="3133537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52" y="3796739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83" y="3258793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87" y="5013176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14" y="4378025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80" y="4668378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38" y="2945480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03" y="1735241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43388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sz="3200" b="1" dirty="0">
                <a:solidFill>
                  <a:srgbClr val="1D0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Országos kívánságteljesítő hálózatunk</a:t>
            </a:r>
            <a:endParaRPr lang="hu-HU" sz="3200" b="1" dirty="0">
              <a:solidFill>
                <a:srgbClr val="1D0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Csodalámpa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C3A8-F1BD-47EB-BA35-CE0925A8F3E5}" type="slidenum">
              <a:rPr lang="hu-HU" smtClean="0"/>
              <a:t>9</a:t>
            </a:fld>
            <a:endParaRPr lang="hu-HU"/>
          </a:p>
        </p:txBody>
      </p:sp>
      <p:pic>
        <p:nvPicPr>
          <p:cNvPr id="22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54" y="2262283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sodalogovegle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59" y="4457828"/>
            <a:ext cx="547336" cy="4607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C838D276-3DB9-E89B-067D-AD2FBA2C2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24785"/>
              </p:ext>
            </p:extLst>
          </p:nvPr>
        </p:nvGraphicFramePr>
        <p:xfrm>
          <a:off x="7740352" y="549221"/>
          <a:ext cx="1191438" cy="67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Acrobat Document" r:id="rId7" imgW="7292234" imgH="4122012" progId="Acrobat.Document.DC">
                  <p:embed/>
                </p:oleObj>
              </mc:Choice>
              <mc:Fallback>
                <p:oleObj name="Acrobat Document" r:id="rId7" imgW="7292234" imgH="4122012" progId="Acrobat.Document.DC">
                  <p:embed/>
                  <p:pic>
                    <p:nvPicPr>
                      <p:cNvPr id="6" name="Objektum 5">
                        <a:extLst>
                          <a:ext uri="{FF2B5EF4-FFF2-40B4-BE49-F238E27FC236}">
                            <a16:creationId xmlns:a16="http://schemas.microsoft.com/office/drawing/2014/main" id="{2BA3A06E-3EAB-352E-21A6-DB133BD31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0352" y="549221"/>
                        <a:ext cx="1191438" cy="67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790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lágosság">
  <a:themeElements>
    <a:clrScheme name="Világosság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ilágosság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10137</TotalTime>
  <Words>1015</Words>
  <Application>Microsoft Office PowerPoint</Application>
  <PresentationFormat>Diavetítés a képernyőre (4:3 oldalarány)</PresentationFormat>
  <Paragraphs>188</Paragraphs>
  <Slides>17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Világosság</vt:lpstr>
      <vt:lpstr>Acrobat Document</vt:lpstr>
      <vt:lpstr>21. évE kezdtük! bemutatkozik a Csodalámpa Alapítvány</vt:lpstr>
      <vt:lpstr>7 423 nap = 5 000  megvalósult álom</vt:lpstr>
      <vt:lpstr>Missziónk</vt:lpstr>
      <vt:lpstr>PowerPoint-bemutató</vt:lpstr>
      <vt:lpstr>Mérföldköveink</vt:lpstr>
      <vt:lpstr>PowerPoint-bemutató</vt:lpstr>
      <vt:lpstr>2024. évi kimutatások</vt:lpstr>
      <vt:lpstr>Korábbi kívánság - mérföldköveink</vt:lpstr>
      <vt:lpstr>Országos kívánságteljesítő hálózatunk</vt:lpstr>
      <vt:lpstr>A kívánságteljesítés folyamata</vt:lpstr>
      <vt:lpstr>Bevételi forrásaink</vt:lpstr>
      <vt:lpstr>Kiadásaink</vt:lpstr>
      <vt:lpstr>Mit kínálunk partnereinknek?</vt:lpstr>
      <vt:lpstr>Rehabilitációs projektünk: Gyógybűvészet</vt:lpstr>
      <vt:lpstr>Rehabilitációs projektünk: GyógyBűvészet</vt:lpstr>
      <vt:lpstr>Jótékony programjaink: Csodabogarak</vt:lpstr>
      <vt:lpstr>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évesek lettünk!</dc:title>
  <dc:creator>Éva</dc:creator>
  <cp:lastModifiedBy>Boss</cp:lastModifiedBy>
  <cp:revision>204</cp:revision>
  <cp:lastPrinted>2024-04-14T07:12:39Z</cp:lastPrinted>
  <dcterms:created xsi:type="dcterms:W3CDTF">2018-04-15T13:53:16Z</dcterms:created>
  <dcterms:modified xsi:type="dcterms:W3CDTF">2024-07-08T07:45:47Z</dcterms:modified>
</cp:coreProperties>
</file>